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E09EB-33A6-9D45-9134-D179123AD1A2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6D872-EFE9-F248-A6B1-D276A5FC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1A027-3578-3B4A-98A8-96939373DA0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5DF10-5902-0C49-B5A2-5BFC8A97EC8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F20FE5-A5D5-F14D-AFA0-68BEB81816D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C309B-F108-E648-96FA-0AF5725E1C8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DECA5-A992-6C44-99EA-80B9BCE14F4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0060E-19F5-7544-B02E-3BE08C9C309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B16A4C-6574-CC4A-BF6A-EB37174DFF0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57526-2F7F-C34E-8A3B-EC6CF5FDA35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1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4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4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C5E4-E8FE-284D-8A69-F8C49A0814CA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A25E-75BA-2643-9464-E95F42AB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b="1">
                <a:solidFill>
                  <a:srgbClr val="186496"/>
                </a:solidFill>
                <a:cs typeface="+mn-cs"/>
              </a:rPr>
              <a:t>KEY CONCEPT </a:t>
            </a:r>
            <a:br>
              <a:rPr lang="en-US" b="1">
                <a:solidFill>
                  <a:srgbClr val="186496"/>
                </a:solidFill>
                <a:cs typeface="+mn-cs"/>
              </a:rPr>
            </a:br>
            <a:r>
              <a:rPr lang="en-US" b="1">
                <a:solidFill>
                  <a:srgbClr val="000000"/>
                </a:solidFill>
                <a:cs typeface="Times New Roman" charset="0"/>
              </a:rPr>
              <a:t>Viruses exist in a variety of shapes and sizes.</a:t>
            </a:r>
            <a:r>
              <a:rPr lang="en-US" b="1">
                <a:solidFill>
                  <a:srgbClr val="186496"/>
                </a:solidFill>
                <a:cs typeface="+mn-cs"/>
              </a:rPr>
              <a:t> </a:t>
            </a:r>
          </a:p>
        </p:txBody>
      </p:sp>
      <p:pic>
        <p:nvPicPr>
          <p:cNvPr id="12300" name="Picture 12" descr="bhspe-0618co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68513"/>
            <a:ext cx="5715000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66623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40072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Viruses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Living </a:t>
            </a:r>
            <a:r>
              <a:rPr lang="en-US" dirty="0" smtClean="0">
                <a:cs typeface="+mn-cs"/>
              </a:rPr>
              <a:t>or non-living?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Georgia" charset="0"/>
                <a:ea typeface="ヒラギノ角ゴ Pro W3" charset="0"/>
                <a:cs typeface="ヒラギノ角ゴ Pro W3" charset="0"/>
              </a:rPr>
              <a:t>Generally </a:t>
            </a:r>
            <a:r>
              <a:rPr lang="en-US" dirty="0" smtClean="0">
                <a:latin typeface="Georgia" charset="0"/>
                <a:ea typeface="ヒラギノ角ゴ Pro W3" charset="0"/>
                <a:cs typeface="ヒラギノ角ゴ Pro W3" charset="0"/>
              </a:rPr>
              <a:t>are </a:t>
            </a:r>
            <a:r>
              <a:rPr lang="en-US" u="sng" dirty="0" smtClean="0">
                <a:latin typeface="Georgia" charset="0"/>
                <a:ea typeface="ヒラギノ角ゴ Pro W3" charset="0"/>
                <a:cs typeface="ヒラギノ角ゴ Pro W3" charset="0"/>
              </a:rPr>
              <a:t>not</a:t>
            </a:r>
            <a:r>
              <a:rPr lang="en-US" dirty="0" smtClean="0">
                <a:latin typeface="Georgia" charset="0"/>
                <a:ea typeface="ヒラギノ角ゴ Pro W3" charset="0"/>
                <a:cs typeface="ヒラギノ角ゴ Pro W3" charset="0"/>
              </a:rPr>
              <a:t> considered </a:t>
            </a:r>
            <a:r>
              <a:rPr lang="en-US" u="sng" dirty="0" smtClean="0">
                <a:latin typeface="Georgia" charset="0"/>
                <a:ea typeface="ヒラギノ角ゴ Pro W3" charset="0"/>
                <a:cs typeface="ヒラギノ角ゴ Pro W3" charset="0"/>
              </a:rPr>
              <a:t>living</a:t>
            </a:r>
            <a:r>
              <a:rPr lang="en-US" dirty="0" smtClean="0">
                <a:latin typeface="Georgi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Georgia" charset="0"/>
                <a:ea typeface="ヒラギノ角ゴ Pro W3" charset="0"/>
                <a:cs typeface="ヒラギノ角ゴ Pro W3" charset="0"/>
              </a:rPr>
              <a:t>because:</a:t>
            </a:r>
            <a:endParaRPr lang="en-US" dirty="0" smtClean="0">
              <a:latin typeface="Georgia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Georgia" charset="0"/>
                <a:ea typeface="ヒラギノ角ゴ Pro W3" charset="0"/>
              </a:rPr>
              <a:t>Cannot reproduce </a:t>
            </a:r>
            <a:r>
              <a:rPr lang="en-US" dirty="0" smtClean="0">
                <a:latin typeface="Georgia" charset="0"/>
                <a:ea typeface="ヒラギノ角ゴ Pro W3" charset="0"/>
              </a:rPr>
              <a:t>on their own</a:t>
            </a:r>
          </a:p>
          <a:p>
            <a:pPr lvl="1" eaLnBrk="1" hangingPunct="1">
              <a:defRPr/>
            </a:pPr>
            <a:r>
              <a:rPr lang="en-US" dirty="0" smtClean="0">
                <a:latin typeface="Georgia" charset="0"/>
                <a:ea typeface="ヒラギノ角ゴ Pro W3" charset="0"/>
              </a:rPr>
              <a:t>Do not grow</a:t>
            </a:r>
          </a:p>
          <a:p>
            <a:pPr lvl="1" eaLnBrk="1" hangingPunct="1">
              <a:defRPr/>
            </a:pPr>
            <a:r>
              <a:rPr lang="en-US" dirty="0" smtClean="0">
                <a:latin typeface="Georgia" charset="0"/>
                <a:ea typeface="ヒラギノ角ゴ Pro W3" charset="0"/>
              </a:rPr>
              <a:t>Do not have homeostasis</a:t>
            </a:r>
          </a:p>
          <a:p>
            <a:pPr lvl="1" eaLnBrk="1" hangingPunct="1">
              <a:defRPr/>
            </a:pPr>
            <a:r>
              <a:rPr lang="en-US" dirty="0" smtClean="0">
                <a:latin typeface="Georgia" charset="0"/>
                <a:ea typeface="ヒラギノ角ゴ Pro W3" charset="0"/>
              </a:rPr>
              <a:t>Do not metabolize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7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0675"/>
            <a:ext cx="8686800" cy="822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Viruses differ in shape and in ways of entering host cells.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17716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Viruses have a simple structure. </a:t>
            </a:r>
          </a:p>
          <a:p>
            <a:pPr lvl="1" eaLnBrk="1" hangingPunct="1">
              <a:defRPr/>
            </a:pPr>
            <a:r>
              <a:rPr lang="en-US" dirty="0" smtClean="0"/>
              <a:t>genetic material </a:t>
            </a:r>
          </a:p>
          <a:p>
            <a:pPr lvl="1" eaLnBrk="1" hangingPunct="1">
              <a:defRPr/>
            </a:pPr>
            <a:r>
              <a:rPr lang="en-US" dirty="0" smtClean="0"/>
              <a:t>capsid, a protein shell </a:t>
            </a:r>
          </a:p>
          <a:p>
            <a:pPr lvl="1" eaLnBrk="1" hangingPunct="1">
              <a:defRPr/>
            </a:pPr>
            <a:r>
              <a:rPr lang="en-US" dirty="0" smtClean="0"/>
              <a:t>maybe a lipid envelope, a protective outer coat </a:t>
            </a:r>
          </a:p>
        </p:txBody>
      </p:sp>
      <p:pic>
        <p:nvPicPr>
          <p:cNvPr id="19484" name="Picture 28" descr="bhspe-061802-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7938"/>
            <a:ext cx="16938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304800" y="4849813"/>
            <a:ext cx="3111500" cy="1330325"/>
            <a:chOff x="192" y="3055"/>
            <a:chExt cx="1960" cy="838"/>
          </a:xfrm>
        </p:grpSpPr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H="1" flipV="1">
              <a:off x="459" y="3249"/>
              <a:ext cx="178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V="1">
              <a:off x="904" y="3212"/>
              <a:ext cx="152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flipV="1">
              <a:off x="1082" y="3427"/>
              <a:ext cx="266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flipV="1">
              <a:off x="1126" y="3739"/>
              <a:ext cx="222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192" y="3080"/>
              <a:ext cx="4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capsid</a:t>
              </a:r>
              <a:endParaRPr lang="en-US" sz="1300" b="1">
                <a:cs typeface="+mn-cs"/>
              </a:endParaRPr>
            </a:p>
          </p:txBody>
        </p:sp>
        <p:sp>
          <p:nvSpPr>
            <p:cNvPr id="19490" name="Text Box 34"/>
            <p:cNvSpPr txBox="1">
              <a:spLocks noChangeArrowheads="1"/>
            </p:cNvSpPr>
            <p:nvPr/>
          </p:nvSpPr>
          <p:spPr bwMode="auto">
            <a:xfrm>
              <a:off x="815" y="3055"/>
              <a:ext cx="8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nucleic acid</a:t>
              </a:r>
              <a:endParaRPr lang="en-US" sz="1300" b="1">
                <a:cs typeface="+mn-cs"/>
              </a:endParaRPr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1314" y="3262"/>
              <a:ext cx="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lipid</a:t>
              </a:r>
              <a:br>
                <a:rPr lang="en-US" sz="1200">
                  <a:cs typeface="+mn-cs"/>
                </a:rPr>
              </a:br>
              <a:r>
                <a:rPr lang="en-US" sz="1200">
                  <a:cs typeface="+mn-cs"/>
                </a:rPr>
                <a:t>envelope</a:t>
              </a:r>
              <a:endParaRPr lang="en-US" sz="1300" b="1">
                <a:cs typeface="+mn-cs"/>
              </a:endParaRPr>
            </a:p>
          </p:txBody>
        </p:sp>
        <p:sp>
          <p:nvSpPr>
            <p:cNvPr id="19492" name="Text Box 36"/>
            <p:cNvSpPr txBox="1">
              <a:spLocks noChangeArrowheads="1"/>
            </p:cNvSpPr>
            <p:nvPr/>
          </p:nvSpPr>
          <p:spPr bwMode="auto">
            <a:xfrm>
              <a:off x="1304" y="3605"/>
              <a:ext cx="5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surface</a:t>
              </a:r>
              <a:br>
                <a:rPr lang="en-US" sz="1200">
                  <a:cs typeface="+mn-cs"/>
                </a:rPr>
              </a:br>
              <a:r>
                <a:rPr lang="en-US" sz="1200">
                  <a:cs typeface="+mn-cs"/>
                </a:rPr>
                <a:t>proteins</a:t>
              </a:r>
              <a:endParaRPr lang="en-US" sz="1300" b="1">
                <a:cs typeface="+mn-cs"/>
              </a:endParaRPr>
            </a:p>
          </p:txBody>
        </p:sp>
      </p:grpSp>
      <p:pic>
        <p:nvPicPr>
          <p:cNvPr id="19495" name="Picture 39" descr="bhspe-061802-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5295900"/>
            <a:ext cx="169386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30" name="Group 74"/>
          <p:cNvGrpSpPr>
            <a:grpSpLocks/>
          </p:cNvGrpSpPr>
          <p:nvPr/>
        </p:nvGrpSpPr>
        <p:grpSpPr bwMode="auto">
          <a:xfrm>
            <a:off x="3124200" y="4953000"/>
            <a:ext cx="2903538" cy="1408113"/>
            <a:chOff x="2064" y="3203"/>
            <a:chExt cx="1829" cy="887"/>
          </a:xfrm>
        </p:grpSpPr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flipH="1" flipV="1">
              <a:off x="2824" y="3504"/>
              <a:ext cx="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97" name="Text Box 41"/>
            <p:cNvSpPr txBox="1">
              <a:spLocks noChangeArrowheads="1"/>
            </p:cNvSpPr>
            <p:nvPr/>
          </p:nvSpPr>
          <p:spPr bwMode="auto">
            <a:xfrm>
              <a:off x="2582" y="3345"/>
              <a:ext cx="4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capsid</a:t>
              </a:r>
              <a:endParaRPr lang="en-US" sz="1300" b="1">
                <a:cs typeface="+mn-cs"/>
              </a:endParaRPr>
            </a:p>
          </p:txBody>
        </p:sp>
        <p:sp>
          <p:nvSpPr>
            <p:cNvPr id="19498" name="Text Box 42"/>
            <p:cNvSpPr txBox="1">
              <a:spLocks noChangeArrowheads="1"/>
            </p:cNvSpPr>
            <p:nvPr/>
          </p:nvSpPr>
          <p:spPr bwMode="auto">
            <a:xfrm>
              <a:off x="2064" y="3500"/>
              <a:ext cx="7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nucleic acid</a:t>
              </a:r>
              <a:endParaRPr lang="en-US" sz="1300" b="1">
                <a:cs typeface="+mn-cs"/>
              </a:endParaRPr>
            </a:p>
          </p:txBody>
        </p:sp>
        <p:sp>
          <p:nvSpPr>
            <p:cNvPr id="19499" name="Text Box 43"/>
            <p:cNvSpPr txBox="1">
              <a:spLocks noChangeArrowheads="1"/>
            </p:cNvSpPr>
            <p:nvPr/>
          </p:nvSpPr>
          <p:spPr bwMode="auto">
            <a:xfrm>
              <a:off x="3182" y="3917"/>
              <a:ext cx="7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lipid envelope</a:t>
              </a:r>
              <a:endParaRPr lang="en-US" sz="1300" b="1">
                <a:cs typeface="+mn-cs"/>
              </a:endParaRPr>
            </a:p>
          </p:txBody>
        </p:sp>
        <p:sp>
          <p:nvSpPr>
            <p:cNvPr id="19500" name="Text Box 44"/>
            <p:cNvSpPr txBox="1">
              <a:spLocks noChangeArrowheads="1"/>
            </p:cNvSpPr>
            <p:nvPr/>
          </p:nvSpPr>
          <p:spPr bwMode="auto">
            <a:xfrm>
              <a:off x="2856" y="3203"/>
              <a:ext cx="8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Surface proteins</a:t>
              </a:r>
              <a:endParaRPr lang="en-US" sz="1300" b="1">
                <a:cs typeface="+mn-cs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H="1" flipV="1">
              <a:off x="3093" y="3360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>
              <a:off x="3004" y="3909"/>
              <a:ext cx="222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flipH="1" flipV="1">
              <a:off x="2559" y="3642"/>
              <a:ext cx="0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9506" name="Picture 50" descr="bhspe-061802-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5114925"/>
            <a:ext cx="16938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15" name="Group 59"/>
          <p:cNvGrpSpPr>
            <a:grpSpLocks/>
          </p:cNvGrpSpPr>
          <p:nvPr/>
        </p:nvGrpSpPr>
        <p:grpSpPr bwMode="auto">
          <a:xfrm>
            <a:off x="6184900" y="4889500"/>
            <a:ext cx="2984500" cy="693738"/>
            <a:chOff x="3776" y="2991"/>
            <a:chExt cx="1880" cy="437"/>
          </a:xfrm>
        </p:grpSpPr>
        <p:sp>
          <p:nvSpPr>
            <p:cNvPr id="19507" name="Text Box 51"/>
            <p:cNvSpPr txBox="1">
              <a:spLocks noChangeArrowheads="1"/>
            </p:cNvSpPr>
            <p:nvPr/>
          </p:nvSpPr>
          <p:spPr bwMode="auto">
            <a:xfrm>
              <a:off x="4264" y="2991"/>
              <a:ext cx="4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capsid</a:t>
              </a:r>
              <a:endParaRPr lang="en-US" sz="1300" b="1">
                <a:cs typeface="+mn-cs"/>
              </a:endParaRPr>
            </a:p>
          </p:txBody>
        </p:sp>
        <p:sp>
          <p:nvSpPr>
            <p:cNvPr id="19508" name="Text Box 52"/>
            <p:cNvSpPr txBox="1">
              <a:spLocks noChangeArrowheads="1"/>
            </p:cNvSpPr>
            <p:nvPr/>
          </p:nvSpPr>
          <p:spPr bwMode="auto">
            <a:xfrm>
              <a:off x="3776" y="2993"/>
              <a:ext cx="5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surface</a:t>
              </a:r>
              <a:br>
                <a:rPr lang="en-US" sz="1200">
                  <a:cs typeface="+mn-cs"/>
                </a:rPr>
              </a:br>
              <a:r>
                <a:rPr lang="en-US" sz="1200">
                  <a:cs typeface="+mn-cs"/>
                </a:rPr>
                <a:t>proteins</a:t>
              </a:r>
              <a:endParaRPr lang="en-US" sz="1300" b="1">
                <a:cs typeface="+mn-cs"/>
              </a:endParaRPr>
            </a:p>
          </p:txBody>
        </p:sp>
        <p:sp>
          <p:nvSpPr>
            <p:cNvPr id="19509" name="Text Box 53"/>
            <p:cNvSpPr txBox="1">
              <a:spLocks noChangeArrowheads="1"/>
            </p:cNvSpPr>
            <p:nvPr/>
          </p:nvSpPr>
          <p:spPr bwMode="auto">
            <a:xfrm>
              <a:off x="4944" y="3036"/>
              <a:ext cx="7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cs typeface="+mn-cs"/>
                </a:rPr>
                <a:t>nucleic acid</a:t>
              </a:r>
              <a:endParaRPr lang="en-US" sz="1300" b="1">
                <a:cs typeface="+mn-cs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flipV="1">
              <a:off x="4442" y="3161"/>
              <a:ext cx="0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flipH="1" flipV="1">
              <a:off x="4131" y="3250"/>
              <a:ext cx="178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flipV="1">
              <a:off x="4709" y="3161"/>
              <a:ext cx="267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4729163" y="3811588"/>
            <a:ext cx="69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cs typeface="+mn-cs"/>
              </a:rPr>
              <a:t>helical</a:t>
            </a:r>
            <a:br>
              <a:rPr lang="en-US" sz="1200">
                <a:cs typeface="+mn-cs"/>
              </a:rPr>
            </a:br>
            <a:r>
              <a:rPr lang="en-US" sz="1200">
                <a:cs typeface="+mn-cs"/>
              </a:rPr>
              <a:t>(rabies)</a:t>
            </a:r>
          </a:p>
        </p:txBody>
      </p:sp>
      <p:pic>
        <p:nvPicPr>
          <p:cNvPr id="19523" name="Picture 67" descr="548b.jpg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41700"/>
            <a:ext cx="9937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7878763" y="3811588"/>
            <a:ext cx="12652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cs typeface="+mn-cs"/>
              </a:rPr>
              <a:t>polyhedral</a:t>
            </a:r>
            <a:br>
              <a:rPr lang="en-US" sz="1200">
                <a:cs typeface="+mn-cs"/>
              </a:rPr>
            </a:br>
            <a:r>
              <a:rPr lang="en-US" sz="1200">
                <a:cs typeface="+mn-cs"/>
              </a:rPr>
              <a:t>(foot-and-mouth</a:t>
            </a:r>
          </a:p>
          <a:p>
            <a:pPr algn="ctr">
              <a:defRPr/>
            </a:pPr>
            <a:r>
              <a:rPr lang="en-US" sz="1200">
                <a:cs typeface="+mn-cs"/>
              </a:rPr>
              <a:t>disease)</a:t>
            </a:r>
          </a:p>
        </p:txBody>
      </p:sp>
      <p:pic>
        <p:nvPicPr>
          <p:cNvPr id="19524" name="Picture 68" descr="&#10;548c_2.jpg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429000"/>
            <a:ext cx="1003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1685925" y="3811588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cs typeface="+mn-cs"/>
              </a:rPr>
              <a:t>enveloped</a:t>
            </a:r>
            <a:br>
              <a:rPr lang="en-US" sz="1200">
                <a:cs typeface="+mn-cs"/>
              </a:rPr>
            </a:br>
            <a:r>
              <a:rPr lang="en-US" sz="1200">
                <a:cs typeface="+mn-cs"/>
              </a:rPr>
              <a:t>(influenza)</a:t>
            </a:r>
          </a:p>
        </p:txBody>
      </p:sp>
      <p:pic>
        <p:nvPicPr>
          <p:cNvPr id="19525" name="Picture 69" descr="548a.jpg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1003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0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5" autoUpdateAnimBg="0"/>
      <p:bldP spid="19520" grpId="0" autoUpdateAnimBg="0"/>
      <p:bldP spid="19521" grpId="0" autoUpdateAnimBg="0"/>
      <p:bldP spid="195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45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Bacteriophages (“bacteria eating”) infect bacteria. </a:t>
            </a:r>
          </a:p>
        </p:txBody>
      </p: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1822450" y="1600200"/>
            <a:ext cx="4441825" cy="4899025"/>
            <a:chOff x="1536" y="1440"/>
            <a:chExt cx="2410" cy="2658"/>
          </a:xfrm>
        </p:grpSpPr>
        <p:pic>
          <p:nvPicPr>
            <p:cNvPr id="25603" name="Picture 34" descr="bhspe-061802-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40"/>
              <a:ext cx="2410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9" name="Rectangle 37"/>
            <p:cNvSpPr>
              <a:spLocks noChangeArrowheads="1"/>
            </p:cNvSpPr>
            <p:nvPr/>
          </p:nvSpPr>
          <p:spPr bwMode="auto">
            <a:xfrm>
              <a:off x="3345" y="1612"/>
              <a:ext cx="38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capsid</a:t>
              </a:r>
            </a:p>
            <a:p>
              <a:pPr>
                <a:defRPr/>
              </a:pPr>
              <a:endParaRPr lang="en-US" sz="1300" b="1">
                <a:cs typeface="+mn-cs"/>
              </a:endParaRPr>
            </a:p>
          </p:txBody>
        </p:sp>
        <p:sp>
          <p:nvSpPr>
            <p:cNvPr id="23590" name="Rectangle 38"/>
            <p:cNvSpPr>
              <a:spLocks noChangeArrowheads="1"/>
            </p:cNvSpPr>
            <p:nvPr/>
          </p:nvSpPr>
          <p:spPr bwMode="auto">
            <a:xfrm>
              <a:off x="1824" y="1900"/>
              <a:ext cx="34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DNA</a:t>
              </a:r>
            </a:p>
            <a:p>
              <a:pPr>
                <a:defRPr/>
              </a:pPr>
              <a:endParaRPr lang="en-US" sz="1300" b="1">
                <a:cs typeface="+mn-cs"/>
              </a:endParaRPr>
            </a:p>
          </p:txBody>
        </p:sp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3303" y="2496"/>
              <a:ext cx="54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tail sheath</a:t>
              </a:r>
            </a:p>
          </p:txBody>
        </p:sp>
        <p:sp>
          <p:nvSpPr>
            <p:cNvPr id="23592" name="Rectangle 40"/>
            <p:cNvSpPr>
              <a:spLocks noChangeArrowheads="1"/>
            </p:cNvSpPr>
            <p:nvPr/>
          </p:nvSpPr>
          <p:spPr bwMode="auto">
            <a:xfrm>
              <a:off x="2552" y="3940"/>
              <a:ext cx="44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tail fiber</a:t>
              </a:r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 flipH="1">
              <a:off x="2160" y="1872"/>
              <a:ext cx="48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 flipV="1">
              <a:off x="3024" y="1728"/>
              <a:ext cx="336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 flipV="1">
              <a:off x="2880" y="2592"/>
              <a:ext cx="432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>
              <a:off x="2544" y="3792"/>
              <a:ext cx="289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37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45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Viruses enter cells in various ways.</a:t>
            </a:r>
          </a:p>
        </p:txBody>
      </p:sp>
      <p:grpSp>
        <p:nvGrpSpPr>
          <p:cNvPr id="25648" name="Group 48"/>
          <p:cNvGrpSpPr>
            <a:grpSpLocks/>
          </p:cNvGrpSpPr>
          <p:nvPr/>
        </p:nvGrpSpPr>
        <p:grpSpPr bwMode="auto">
          <a:xfrm>
            <a:off x="609600" y="1905000"/>
            <a:ext cx="8005763" cy="4800600"/>
            <a:chOff x="384" y="1200"/>
            <a:chExt cx="5043" cy="3024"/>
          </a:xfrm>
        </p:grpSpPr>
        <p:pic>
          <p:nvPicPr>
            <p:cNvPr id="27652" name="Picture 37" descr="bhspe-061802-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00"/>
              <a:ext cx="3024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40" descr="bhspe-061802-0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56"/>
              <a:ext cx="2451" cy="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4" name="Rectangle 44"/>
            <p:cNvSpPr>
              <a:spLocks noChangeArrowheads="1"/>
            </p:cNvSpPr>
            <p:nvPr/>
          </p:nvSpPr>
          <p:spPr bwMode="auto">
            <a:xfrm>
              <a:off x="872" y="3779"/>
              <a:ext cx="233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/>
                  </a:solidFill>
                  <a:cs typeface="+mn-cs"/>
                </a:rPr>
                <a:t>colored SEM; magnifications:</a:t>
              </a:r>
            </a:p>
            <a:p>
              <a:pPr>
                <a:defRPr/>
              </a:pPr>
              <a:r>
                <a:rPr lang="en-US" sz="1300" b="1">
                  <a:solidFill>
                    <a:schemeClr val="bg1"/>
                  </a:solidFill>
                  <a:cs typeface="+mn-cs"/>
                </a:rPr>
                <a:t>large photo 25,000; inset 38,000x</a:t>
              </a:r>
            </a:p>
          </p:txBody>
        </p:sp>
      </p:grp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5334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bacteriophages pierce host cells </a:t>
            </a:r>
          </a:p>
        </p:txBody>
      </p:sp>
    </p:spTree>
    <p:extLst>
      <p:ext uri="{BB962C8B-B14F-4D97-AF65-F5344CB8AC3E}">
        <p14:creationId xmlns:p14="http://schemas.microsoft.com/office/powerpoint/2010/main" val="371249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 autoUpdateAnimBg="0" advAuto="0"/>
      <p:bldP spid="25646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782785"/>
            <a:ext cx="8305800" cy="127419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US" dirty="0" smtClean="0"/>
              <a:t>viruses of eukaryotes enter by </a:t>
            </a:r>
            <a:r>
              <a:rPr lang="en-US" dirty="0" smtClean="0"/>
              <a:t>endocytosis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(they are engulfed into the cell through the cell membrane)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33400" y="293142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cs typeface="+mn-cs"/>
              </a:rPr>
              <a:t>Viruses enter cells in various ways.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5681"/>
            <a:ext cx="3187700" cy="465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15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4572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US" smtClean="0"/>
              <a:t>viruses of eukaryotes also fuse with membrane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33400" y="914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Viruses enter cells in various ways.</a:t>
            </a:r>
          </a:p>
        </p:txBody>
      </p:sp>
      <p:pic>
        <p:nvPicPr>
          <p:cNvPr id="76805" name="Picture 5" descr="965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865313"/>
            <a:ext cx="5751512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73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533400" y="1704975"/>
            <a:ext cx="8229600" cy="4848225"/>
            <a:chOff x="336" y="1248"/>
            <a:chExt cx="5184" cy="3054"/>
          </a:xfrm>
        </p:grpSpPr>
        <p:pic>
          <p:nvPicPr>
            <p:cNvPr id="33799" name="Picture 17" descr="bhspe-0618cr-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48"/>
              <a:ext cx="4848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3312" y="1353"/>
              <a:ext cx="105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host bacterium</a:t>
              </a:r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3072" y="2112"/>
              <a:ext cx="1632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The bacterophage attaches</a:t>
              </a:r>
              <a:br>
                <a:rPr lang="en-US" sz="1300" b="1">
                  <a:cs typeface="+mn-cs"/>
                </a:rPr>
              </a:br>
              <a:r>
                <a:rPr lang="en-US" sz="1300" b="1">
                  <a:cs typeface="+mn-cs"/>
                </a:rPr>
                <a:t>and injects it DNA into a host bacterium.</a:t>
              </a:r>
            </a:p>
          </p:txBody>
        </p:sp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576" y="2640"/>
              <a:ext cx="1872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The host bacterium breaks apart, or lyses. Bacteriophages are able</a:t>
              </a:r>
              <a:br>
                <a:rPr lang="en-US" sz="1300" b="1">
                  <a:cs typeface="+mn-cs"/>
                </a:rPr>
              </a:br>
              <a:r>
                <a:rPr lang="en-US" sz="1300" b="1">
                  <a:cs typeface="+mn-cs"/>
                </a:rPr>
                <a:t>to infect new host cells.</a:t>
              </a: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flipV="1">
              <a:off x="3504" y="148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1248" y="3744"/>
              <a:ext cx="1872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The viral DNA directs the host</a:t>
              </a:r>
              <a:br>
                <a:rPr lang="en-US" sz="1300" b="1">
                  <a:cs typeface="+mn-cs"/>
                </a:rPr>
              </a:br>
              <a:r>
                <a:rPr lang="en-US" sz="1300" b="1">
                  <a:cs typeface="+mn-cs"/>
                </a:rPr>
                <a:t>cell to produce new viral parts.</a:t>
              </a:r>
              <a:br>
                <a:rPr lang="en-US" sz="1300" b="1">
                  <a:cs typeface="+mn-cs"/>
                </a:rPr>
              </a:br>
              <a:r>
                <a:rPr lang="en-US" sz="1300" b="1">
                  <a:cs typeface="+mn-cs"/>
                </a:rPr>
                <a:t>The parts assemble into new</a:t>
              </a:r>
              <a:br>
                <a:rPr lang="en-US" sz="1300" b="1">
                  <a:cs typeface="+mn-cs"/>
                </a:rPr>
              </a:br>
              <a:r>
                <a:rPr lang="en-US" sz="1300" b="1">
                  <a:cs typeface="+mn-cs"/>
                </a:rPr>
                <a:t>bacteriophages.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464" y="3024"/>
              <a:ext cx="105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The viral DNA forms a circle.</a:t>
              </a:r>
            </a:p>
          </p:txBody>
        </p:sp>
      </p:grp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Viruses cause two types of infections.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8302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lytic infection causes the host cell to burst </a:t>
            </a:r>
            <a:r>
              <a:rPr lang="en-US" dirty="0" smtClean="0">
                <a:cs typeface="+mn-cs"/>
                <a:sym typeface="Wingdings"/>
              </a:rPr>
              <a:t> killing host cell = sickness</a:t>
            </a:r>
            <a:r>
              <a:rPr lang="en-US" dirty="0" smtClean="0">
                <a:cs typeface="+mn-cs"/>
              </a:rPr>
              <a:t>. </a:t>
            </a:r>
          </a:p>
        </p:txBody>
      </p:sp>
      <p:grpSp>
        <p:nvGrpSpPr>
          <p:cNvPr id="29720" name="Group 24"/>
          <p:cNvGrpSpPr>
            <a:grpSpLocks/>
          </p:cNvGrpSpPr>
          <p:nvPr/>
        </p:nvGrpSpPr>
        <p:grpSpPr bwMode="auto">
          <a:xfrm>
            <a:off x="5486400" y="5867400"/>
            <a:ext cx="2514600" cy="838200"/>
            <a:chOff x="3456" y="3744"/>
            <a:chExt cx="1584" cy="528"/>
          </a:xfrm>
        </p:grpSpPr>
        <p:sp>
          <p:nvSpPr>
            <p:cNvPr id="29721" name="AutoShape 25"/>
            <p:cNvSpPr>
              <a:spLocks noChangeArrowheads="1"/>
            </p:cNvSpPr>
            <p:nvPr/>
          </p:nvSpPr>
          <p:spPr bwMode="auto">
            <a:xfrm>
              <a:off x="3456" y="3744"/>
              <a:ext cx="158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456" y="3791"/>
              <a:ext cx="1584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The virus may enter the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lysogenic cycle, in which the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host cell is not destroyed.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7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45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lysogenic infection does no immediate harm. </a:t>
            </a:r>
          </a:p>
        </p:txBody>
      </p:sp>
      <p:grpSp>
        <p:nvGrpSpPr>
          <p:cNvPr id="30766" name="Group 46"/>
          <p:cNvGrpSpPr>
            <a:grpSpLocks/>
          </p:cNvGrpSpPr>
          <p:nvPr/>
        </p:nvGrpSpPr>
        <p:grpSpPr bwMode="auto">
          <a:xfrm>
            <a:off x="304800" y="1828800"/>
            <a:ext cx="8839200" cy="3930650"/>
            <a:chOff x="432" y="1440"/>
            <a:chExt cx="5232" cy="2327"/>
          </a:xfrm>
        </p:grpSpPr>
        <p:pic>
          <p:nvPicPr>
            <p:cNvPr id="35843" name="Picture 36" descr="18-6-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84"/>
              <a:ext cx="4164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3696" y="1920"/>
              <a:ext cx="196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The viral DNA is called a prophage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when it combines with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the host cell</a:t>
              </a:r>
              <a:r>
                <a:rPr lang="ja-JP" altLang="en-US" sz="1300" b="1">
                  <a:latin typeface="Arial"/>
                  <a:cs typeface="+mn-cs"/>
                </a:rPr>
                <a:t>’</a:t>
              </a:r>
              <a:r>
                <a:rPr lang="en-US" sz="1300" b="1">
                  <a:cs typeface="+mn-cs"/>
                </a:rPr>
                <a:t>s DNA.</a:t>
              </a:r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3168" y="3216"/>
              <a:ext cx="16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Although the prophage is not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active, it replicates along with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the host cell</a:t>
              </a:r>
              <a:r>
                <a:rPr lang="ja-JP" altLang="en-US" sz="1300" b="1">
                  <a:latin typeface="Arial"/>
                  <a:cs typeface="+mn-cs"/>
                </a:rPr>
                <a:t>’</a:t>
              </a:r>
              <a:r>
                <a:rPr lang="en-US" sz="1300" b="1">
                  <a:cs typeface="+mn-cs"/>
                </a:rPr>
                <a:t>s DNA.</a:t>
              </a:r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1200" y="3360"/>
              <a:ext cx="16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Many cell divisions produce a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colony of bacteria infected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with prophage.</a:t>
              </a:r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480" y="1488"/>
              <a:ext cx="15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The prophage may leave the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host</a:t>
              </a:r>
              <a:r>
                <a:rPr lang="ja-JP" altLang="en-US" sz="1300" b="1">
                  <a:latin typeface="Arial"/>
                  <a:cs typeface="+mn-cs"/>
                </a:rPr>
                <a:t>’</a:t>
              </a:r>
              <a:r>
                <a:rPr lang="en-US" sz="1300" b="1">
                  <a:cs typeface="+mn-cs"/>
                </a:rPr>
                <a:t>s DNA and enter the</a:t>
              </a:r>
            </a:p>
            <a:p>
              <a:pPr>
                <a:defRPr/>
              </a:pPr>
              <a:r>
                <a:rPr lang="en-US" sz="1300" b="1">
                  <a:cs typeface="+mn-cs"/>
                </a:rPr>
                <a:t>lytic cycle.</a:t>
              </a:r>
            </a:p>
          </p:txBody>
        </p:sp>
        <p:sp>
          <p:nvSpPr>
            <p:cNvPr id="30764" name="AutoShape 44"/>
            <p:cNvSpPr>
              <a:spLocks noChangeArrowheads="1"/>
            </p:cNvSpPr>
            <p:nvPr/>
          </p:nvSpPr>
          <p:spPr bwMode="auto">
            <a:xfrm>
              <a:off x="432" y="1440"/>
              <a:ext cx="1584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62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On-screen Show (4:3)</PresentationFormat>
  <Paragraphs>74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Viruses differ in shape and in ways of entering host cells. </vt:lpstr>
      <vt:lpstr>PowerPoint Presentation</vt:lpstr>
      <vt:lpstr>PowerPoint Presentation</vt:lpstr>
      <vt:lpstr>PowerPoint Presentation</vt:lpstr>
      <vt:lpstr>PowerPoint Presentation</vt:lpstr>
      <vt:lpstr>Viruses cause two types of infections. </vt:lpstr>
      <vt:lpstr>PowerPoint Presentation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Neag School of Education Student</dc:creator>
  <cp:lastModifiedBy>Neag School of Education Student</cp:lastModifiedBy>
  <cp:revision>1</cp:revision>
  <dcterms:created xsi:type="dcterms:W3CDTF">2012-10-21T23:25:42Z</dcterms:created>
  <dcterms:modified xsi:type="dcterms:W3CDTF">2012-10-21T23:26:11Z</dcterms:modified>
</cp:coreProperties>
</file>