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56" r:id="rId3"/>
    <p:sldId id="258" r:id="rId4"/>
    <p:sldId id="259" r:id="rId5"/>
    <p:sldId id="270" r:id="rId6"/>
    <p:sldId id="267" r:id="rId7"/>
    <p:sldId id="260" r:id="rId8"/>
    <p:sldId id="26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51" autoAdjust="0"/>
  </p:normalViewPr>
  <p:slideViewPr>
    <p:cSldViewPr>
      <p:cViewPr varScale="1">
        <p:scale>
          <a:sx n="83" d="100"/>
          <a:sy n="83" d="100"/>
        </p:scale>
        <p:origin x="-1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FB59-F216-DE4A-A49D-81362351D13E}" type="datetimeFigureOut">
              <a:rPr lang="en-US" smtClean="0"/>
              <a:t>9/20/12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5482E-EB9C-0A4A-83AC-91CA51FB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5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5CB70-A2FD-4278-A91E-BB961E4DC6A2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D0AED-462B-4A3B-853A-2DC5C4536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9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806B3-7864-6745-AADD-8A61E83E9F33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D0AED-462B-4A3B-853A-2DC5C4536C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D0AED-462B-4A3B-853A-2DC5C4536C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D0AED-462B-4A3B-853A-2DC5C4536C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D0AED-462B-4A3B-853A-2DC5C4536C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D0AED-462B-4A3B-853A-2DC5C4536C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D0AED-462B-4A3B-853A-2DC5C4536C2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1A5-4774-4FD7-A276-77E223ED3991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A1C5-AAEF-4F0D-B7CB-6266F7939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1A5-4774-4FD7-A276-77E223ED3991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A1C5-AAEF-4F0D-B7CB-6266F7939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1A5-4774-4FD7-A276-77E223ED3991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A1C5-AAEF-4F0D-B7CB-6266F7939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1A5-4774-4FD7-A276-77E223ED3991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A1C5-AAEF-4F0D-B7CB-6266F7939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1A5-4774-4FD7-A276-77E223ED3991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A1C5-AAEF-4F0D-B7CB-6266F7939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1A5-4774-4FD7-A276-77E223ED3991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A1C5-AAEF-4F0D-B7CB-6266F7939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1A5-4774-4FD7-A276-77E223ED3991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A1C5-AAEF-4F0D-B7CB-6266F7939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1A5-4774-4FD7-A276-77E223ED3991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A1C5-AAEF-4F0D-B7CB-6266F7939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1A5-4774-4FD7-A276-77E223ED3991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A1C5-AAEF-4F0D-B7CB-6266F7939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1A5-4774-4FD7-A276-77E223ED3991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A1C5-AAEF-4F0D-B7CB-6266F7939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1A5-4774-4FD7-A276-77E223ED3991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A1C5-AAEF-4F0D-B7CB-6266F7939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31A5-4774-4FD7-A276-77E223ED3991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3A1C5-AAEF-4F0D-B7CB-6266F7939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Genetics &amp; Probability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858000" cy="4419600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/>
              <a:t>Mendel’s laws:</a:t>
            </a:r>
            <a:endParaRPr lang="en-US" dirty="0" smtClean="0"/>
          </a:p>
          <a:p>
            <a:pPr lvl="1" eaLnBrk="1" hangingPunct="1">
              <a:buClrTx/>
            </a:pPr>
            <a:r>
              <a:rPr lang="en-US" sz="2200" u="sng" dirty="0" smtClean="0"/>
              <a:t>Law of Segregation</a:t>
            </a:r>
            <a:r>
              <a:rPr lang="en-US" sz="2200" dirty="0" smtClean="0"/>
              <a:t>: </a:t>
            </a:r>
            <a:r>
              <a:rPr lang="en-US" sz="2200" b="0" dirty="0" smtClean="0"/>
              <a:t>you get one allel</a:t>
            </a:r>
            <a:r>
              <a:rPr lang="en-US" sz="2200" dirty="0" smtClean="0"/>
              <a:t>e for a trait from Mom and one allele from Dad</a:t>
            </a:r>
            <a:endParaRPr lang="en-US" sz="2200" b="0" dirty="0" smtClean="0"/>
          </a:p>
          <a:p>
            <a:pPr lvl="1" eaLnBrk="1" hangingPunct="1">
              <a:buClrTx/>
            </a:pPr>
            <a:r>
              <a:rPr lang="en-US" sz="2200" u="sng" dirty="0" smtClean="0"/>
              <a:t>Law of Independent </a:t>
            </a:r>
            <a:r>
              <a:rPr lang="en-US" sz="2200" u="sng" dirty="0"/>
              <a:t>A</a:t>
            </a:r>
            <a:r>
              <a:rPr lang="en-US" sz="2200" u="sng" dirty="0" smtClean="0"/>
              <a:t>ssortment</a:t>
            </a:r>
            <a:r>
              <a:rPr lang="en-US" sz="2200" dirty="0" smtClean="0"/>
              <a:t>:  </a:t>
            </a:r>
            <a:r>
              <a:rPr lang="en-US" sz="2200" b="0" dirty="0" smtClean="0"/>
              <a:t>the inheritance of one trait has </a:t>
            </a:r>
            <a:r>
              <a:rPr lang="en-US" sz="2200" b="1" u="sng" dirty="0" smtClean="0"/>
              <a:t>no effect </a:t>
            </a:r>
            <a:r>
              <a:rPr lang="en-US" sz="2200" b="0" dirty="0" smtClean="0"/>
              <a:t>on the inheritance of another</a:t>
            </a:r>
          </a:p>
          <a:p>
            <a:pPr eaLnBrk="1" hangingPunct="1">
              <a:buClrTx/>
              <a:buFontTx/>
              <a:buNone/>
            </a:pPr>
            <a:r>
              <a:rPr lang="en-US" dirty="0"/>
              <a:t>	reflect same laws of probability that apply to tossing coins or rolling dice</a:t>
            </a:r>
            <a:endParaRPr lang="en-US" sz="2800" dirty="0"/>
          </a:p>
        </p:txBody>
      </p:sp>
      <p:pic>
        <p:nvPicPr>
          <p:cNvPr id="17412" name="Picture 4" descr="21138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953000"/>
            <a:ext cx="28956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154369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2775" y="457200"/>
            <a:ext cx="187642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33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/>
              <a:t>Punnett</a:t>
            </a:r>
            <a:r>
              <a:rPr lang="en-US" sz="7200" b="1" dirty="0" smtClean="0"/>
              <a:t> Squares   </a:t>
            </a:r>
            <a:endParaRPr lang="en-US" sz="7200" b="1" dirty="0"/>
          </a:p>
        </p:txBody>
      </p:sp>
      <p:pic>
        <p:nvPicPr>
          <p:cNvPr id="3076" name="Picture 4" descr="http://t2.gstatic.com/images?q=tbn:ANd9GcSjJ46Z-VFYUIinNOB4uBohRtB6p08Kb5ekkURcdrVIXjyJKkXz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0"/>
            <a:ext cx="4267200" cy="4267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667000" y="3048000"/>
            <a:ext cx="628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3366FF"/>
                </a:solidFill>
              </a:rPr>
              <a:t>b</a:t>
            </a:r>
            <a:endParaRPr lang="en-US" sz="6600" dirty="0">
              <a:solidFill>
                <a:srgbClr val="3366FF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362200" y="762000"/>
            <a:ext cx="4191000" cy="3810000"/>
            <a:chOff x="2362200" y="685800"/>
            <a:chExt cx="4191000" cy="3810000"/>
          </a:xfrm>
        </p:grpSpPr>
        <p:sp>
          <p:nvSpPr>
            <p:cNvPr id="4" name="Rectangle 3"/>
            <p:cNvSpPr/>
            <p:nvPr/>
          </p:nvSpPr>
          <p:spPr>
            <a:xfrm>
              <a:off x="2362200" y="685800"/>
              <a:ext cx="4191000" cy="381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362200" y="685800"/>
              <a:ext cx="4191000" cy="3810000"/>
              <a:chOff x="2362200" y="685800"/>
              <a:chExt cx="4191000" cy="3810000"/>
            </a:xfrm>
          </p:grpSpPr>
          <p:cxnSp>
            <p:nvCxnSpPr>
              <p:cNvPr id="6" name="Straight Connector 5"/>
              <p:cNvCxnSpPr>
                <a:stCxn id="4" idx="0"/>
                <a:endCxn id="4" idx="2"/>
              </p:cNvCxnSpPr>
              <p:nvPr/>
            </p:nvCxnSpPr>
            <p:spPr>
              <a:xfrm rot="16200000" flipH="1">
                <a:off x="2552700" y="2590800"/>
                <a:ext cx="3810000" cy="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4" idx="1"/>
                <a:endCxn id="4" idx="3"/>
              </p:cNvCxnSpPr>
              <p:nvPr/>
            </p:nvCxnSpPr>
            <p:spPr>
              <a:xfrm rot="10800000" flipH="1">
                <a:off x="2362200" y="2590800"/>
                <a:ext cx="4191000" cy="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381000" y="4572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Punnett</a:t>
            </a:r>
            <a:r>
              <a:rPr lang="en-US" sz="3200" b="1" dirty="0" smtClean="0"/>
              <a:t> Square: </a:t>
            </a:r>
            <a:r>
              <a:rPr lang="en-US" sz="3200" dirty="0" smtClean="0"/>
              <a:t>a diagram used to predict what the offspring might look like.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57150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black rabbit with genotype </a:t>
            </a:r>
            <a:r>
              <a:rPr lang="en-US" sz="2800" b="1" dirty="0" smtClean="0"/>
              <a:t>Bb</a:t>
            </a:r>
            <a:r>
              <a:rPr lang="en-US" sz="2800" dirty="0" smtClean="0"/>
              <a:t> is crossed with a brown rabbit genotype </a:t>
            </a:r>
            <a:r>
              <a:rPr lang="en-US" sz="2800" b="1" dirty="0" smtClean="0"/>
              <a:t>bb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3124200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3366FF"/>
                </a:solidFill>
              </a:rPr>
              <a:t>b</a:t>
            </a:r>
            <a:endParaRPr lang="en-US" sz="6600" dirty="0">
              <a:solidFill>
                <a:srgbClr val="33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1143000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B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-152400"/>
            <a:ext cx="628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8000"/>
                </a:solidFill>
              </a:rPr>
              <a:t>b</a:t>
            </a:r>
            <a:endParaRPr lang="en-US" sz="66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-152400"/>
            <a:ext cx="38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endParaRPr lang="en-US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22098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we say “cross” we mean mate. 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057400" y="13716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3201194" y="989806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133600" y="3505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981200" y="16764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828800" y="3810000"/>
            <a:ext cx="2971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552700" y="19431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334794" y="1066006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610100" y="20193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43200" y="1143000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B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6800" y="1066800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B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2800" y="3048000"/>
            <a:ext cx="628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8000"/>
                </a:solidFill>
              </a:rPr>
              <a:t>b</a:t>
            </a:r>
            <a:endParaRPr lang="en-US" sz="6600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1143000"/>
            <a:ext cx="628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8000"/>
                </a:solidFill>
              </a:rPr>
              <a:t>b</a:t>
            </a:r>
            <a:endParaRPr lang="en-US" sz="6600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6400" y="1066800"/>
            <a:ext cx="628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endParaRPr lang="en-US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0600" y="2971800"/>
            <a:ext cx="628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3366FF"/>
                </a:solidFill>
              </a:rPr>
              <a:t>b</a:t>
            </a:r>
            <a:endParaRPr lang="en-US" sz="6600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10200" y="2971800"/>
            <a:ext cx="628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endParaRPr lang="en-US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152400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0"/>
            <a:ext cx="1277074" cy="861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0" grpId="0"/>
      <p:bldP spid="34" grpId="0"/>
      <p:bldP spid="35" grpId="0"/>
      <p:bldP spid="37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Genotypic Ratio: </a:t>
            </a:r>
            <a:r>
              <a:rPr lang="en-US" sz="3200" dirty="0" smtClean="0"/>
              <a:t>When we show all of the possible genotypes from a </a:t>
            </a:r>
            <a:r>
              <a:rPr lang="en-US" sz="3200" dirty="0" err="1" smtClean="0"/>
              <a:t>Punnett</a:t>
            </a:r>
            <a:r>
              <a:rPr lang="en-US" sz="3200" dirty="0" smtClean="0"/>
              <a:t> square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Always written in the order: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Homozygous Dominant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00FF"/>
                </a:solidFill>
              </a:rPr>
              <a:t>Heterozygous</a:t>
            </a:r>
            <a:r>
              <a:rPr lang="en-US" sz="2400" dirty="0" smtClean="0"/>
              <a:t> : </a:t>
            </a:r>
            <a:r>
              <a:rPr lang="en-US" sz="2400" dirty="0" smtClean="0">
                <a:solidFill>
                  <a:srgbClr val="008000"/>
                </a:solidFill>
              </a:rPr>
              <a:t>Homozygous Recessive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71600" y="3581400"/>
            <a:ext cx="3200400" cy="2514600"/>
            <a:chOff x="2362200" y="685800"/>
            <a:chExt cx="4191000" cy="3810000"/>
          </a:xfrm>
        </p:grpSpPr>
        <p:sp>
          <p:nvSpPr>
            <p:cNvPr id="7" name="Rectangle 6"/>
            <p:cNvSpPr/>
            <p:nvPr/>
          </p:nvSpPr>
          <p:spPr>
            <a:xfrm>
              <a:off x="2362200" y="685800"/>
              <a:ext cx="4191000" cy="381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45"/>
            <p:cNvGrpSpPr/>
            <p:nvPr/>
          </p:nvGrpSpPr>
          <p:grpSpPr>
            <a:xfrm>
              <a:off x="2362200" y="685800"/>
              <a:ext cx="4191000" cy="3810000"/>
              <a:chOff x="2362200" y="685800"/>
              <a:chExt cx="4191000" cy="3810000"/>
            </a:xfrm>
          </p:grpSpPr>
          <p:cxnSp>
            <p:nvCxnSpPr>
              <p:cNvPr id="9" name="Straight Connector 8"/>
              <p:cNvCxnSpPr>
                <a:stCxn id="7" idx="0"/>
                <a:endCxn id="7" idx="2"/>
              </p:cNvCxnSpPr>
              <p:nvPr/>
            </p:nvCxnSpPr>
            <p:spPr>
              <a:xfrm rot="16200000" flipH="1">
                <a:off x="2552700" y="2590800"/>
                <a:ext cx="3810000" cy="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7" idx="1"/>
                <a:endCxn id="7" idx="3"/>
              </p:cNvCxnSpPr>
              <p:nvPr/>
            </p:nvCxnSpPr>
            <p:spPr>
              <a:xfrm rot="10800000" flipH="1">
                <a:off x="2362200" y="2590800"/>
                <a:ext cx="4191000" cy="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1905000" y="28194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810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3810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3810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D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5029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D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28194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029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5029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0" y="5029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8000"/>
                </a:solidFill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3800" y="3810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6600" y="5029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8000"/>
                </a:solidFill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3600" y="3810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3886200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many are there?</a:t>
            </a:r>
          </a:p>
          <a:p>
            <a:endParaRPr lang="en-US" sz="2800" dirty="0"/>
          </a:p>
          <a:p>
            <a:r>
              <a:rPr lang="en-US" sz="2800" dirty="0" smtClean="0"/>
              <a:t>____ : </a:t>
            </a:r>
            <a:r>
              <a:rPr lang="en-US" sz="2800" dirty="0"/>
              <a:t>____ </a:t>
            </a:r>
            <a:r>
              <a:rPr lang="en-US" sz="2800" dirty="0" smtClean="0"/>
              <a:t>: </a:t>
            </a:r>
            <a:r>
              <a:rPr lang="en-US" sz="2800" dirty="0"/>
              <a:t>____ </a:t>
            </a:r>
            <a:endParaRPr lang="en-US" sz="2800" dirty="0" smtClean="0"/>
          </a:p>
          <a:p>
            <a:r>
              <a:rPr lang="en-US" sz="2800" dirty="0" smtClean="0"/>
              <a:t>  DD       </a:t>
            </a:r>
            <a:r>
              <a:rPr lang="en-US" sz="2800" dirty="0" err="1" smtClean="0"/>
              <a:t>Dd</a:t>
            </a:r>
            <a:r>
              <a:rPr lang="en-US" sz="2800" dirty="0" smtClean="0"/>
              <a:t>       </a:t>
            </a:r>
            <a:r>
              <a:rPr lang="en-US" sz="2800" dirty="0" err="1" smtClean="0"/>
              <a:t>dd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44958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44958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67600" y="44958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1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4" grpId="0"/>
      <p:bldP spid="11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44" y="381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Phenotypic Ratio: </a:t>
            </a:r>
            <a:r>
              <a:rPr lang="en-US" sz="3200" dirty="0" smtClean="0"/>
              <a:t>When we show all of the possible phenotypes from a </a:t>
            </a:r>
            <a:r>
              <a:rPr lang="en-US" sz="3200" dirty="0" err="1" smtClean="0"/>
              <a:t>Punnett</a:t>
            </a:r>
            <a:r>
              <a:rPr lang="en-US" sz="3200" dirty="0" smtClean="0"/>
              <a:t> square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Always write in the order:</a:t>
            </a:r>
          </a:p>
          <a:p>
            <a:r>
              <a:rPr lang="en-US" sz="2400" dirty="0" smtClean="0"/>
              <a:t>Dominant Phenotype :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Recessive Phenotype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71600" y="3581400"/>
            <a:ext cx="3200400" cy="2514600"/>
            <a:chOff x="2362200" y="685800"/>
            <a:chExt cx="4191000" cy="3810000"/>
          </a:xfrm>
        </p:grpSpPr>
        <p:sp>
          <p:nvSpPr>
            <p:cNvPr id="8" name="Rectangle 7"/>
            <p:cNvSpPr/>
            <p:nvPr/>
          </p:nvSpPr>
          <p:spPr>
            <a:xfrm>
              <a:off x="2362200" y="685800"/>
              <a:ext cx="4191000" cy="381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45"/>
            <p:cNvGrpSpPr/>
            <p:nvPr/>
          </p:nvGrpSpPr>
          <p:grpSpPr>
            <a:xfrm>
              <a:off x="2362200" y="685800"/>
              <a:ext cx="4191000" cy="3810000"/>
              <a:chOff x="2362200" y="685800"/>
              <a:chExt cx="4191000" cy="3810000"/>
            </a:xfrm>
          </p:grpSpPr>
          <p:cxnSp>
            <p:nvCxnSpPr>
              <p:cNvPr id="10" name="Straight Connector 9"/>
              <p:cNvCxnSpPr>
                <a:stCxn id="8" idx="0"/>
                <a:endCxn id="8" idx="2"/>
              </p:cNvCxnSpPr>
              <p:nvPr/>
            </p:nvCxnSpPr>
            <p:spPr>
              <a:xfrm rot="16200000" flipH="1">
                <a:off x="2552700" y="2590800"/>
                <a:ext cx="3810000" cy="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8" idx="1"/>
                <a:endCxn id="8" idx="3"/>
              </p:cNvCxnSpPr>
              <p:nvPr/>
            </p:nvCxnSpPr>
            <p:spPr>
              <a:xfrm rot="10800000" flipH="1">
                <a:off x="2362200" y="2590800"/>
                <a:ext cx="4191000" cy="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/>
          <p:cNvSpPr txBox="1"/>
          <p:nvPr/>
        </p:nvSpPr>
        <p:spPr>
          <a:xfrm>
            <a:off x="762000" y="3810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3810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3810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5029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5029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5029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5029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3800" y="3810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6600" y="5029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3600" y="3810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388620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many are there?</a:t>
            </a:r>
          </a:p>
          <a:p>
            <a:endParaRPr lang="en-US" sz="2800" dirty="0"/>
          </a:p>
          <a:p>
            <a:r>
              <a:rPr lang="en-US" sz="2800" dirty="0" smtClean="0"/>
              <a:t>            ____ : </a:t>
            </a:r>
            <a:r>
              <a:rPr lang="en-US" sz="2800" dirty="0"/>
              <a:t>____ </a:t>
            </a:r>
            <a:endParaRPr lang="en-US" sz="2800" dirty="0" smtClean="0"/>
          </a:p>
          <a:p>
            <a:r>
              <a:rPr lang="en-US" sz="2800" dirty="0" smtClean="0"/>
              <a:t>   Dominant   Recessive   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45720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0400" y="45720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28800" y="28194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endParaRPr lang="en-US" sz="4400" dirty="0"/>
          </a:p>
        </p:txBody>
      </p:sp>
      <p:sp>
        <p:nvSpPr>
          <p:cNvPr id="46" name="TextBox 45"/>
          <p:cNvSpPr txBox="1"/>
          <p:nvPr/>
        </p:nvSpPr>
        <p:spPr>
          <a:xfrm>
            <a:off x="3429000" y="28194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2510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coin_toss_lg_w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09800"/>
            <a:ext cx="2133600" cy="427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&amp;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is useful in genetics because it allows us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Predict possible genotypes for offspring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Predict the traits of the offspring produced when two individuals mate (genetic cross)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Watch me complete one: </a:t>
            </a:r>
            <a:endParaRPr lang="en-US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590800" y="2057400"/>
            <a:ext cx="3276600" cy="3048000"/>
            <a:chOff x="2362200" y="685800"/>
            <a:chExt cx="4191000" cy="3810000"/>
          </a:xfrm>
        </p:grpSpPr>
        <p:sp>
          <p:nvSpPr>
            <p:cNvPr id="6" name="Rectangle 5"/>
            <p:cNvSpPr/>
            <p:nvPr/>
          </p:nvSpPr>
          <p:spPr>
            <a:xfrm>
              <a:off x="2362200" y="685800"/>
              <a:ext cx="4191000" cy="381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45"/>
            <p:cNvGrpSpPr/>
            <p:nvPr/>
          </p:nvGrpSpPr>
          <p:grpSpPr>
            <a:xfrm>
              <a:off x="2362200" y="685800"/>
              <a:ext cx="4191000" cy="3810000"/>
              <a:chOff x="2362200" y="685800"/>
              <a:chExt cx="4191000" cy="3810000"/>
            </a:xfrm>
          </p:grpSpPr>
          <p:cxnSp>
            <p:nvCxnSpPr>
              <p:cNvPr id="8" name="Straight Connector 7"/>
              <p:cNvCxnSpPr>
                <a:stCxn id="6" idx="0"/>
                <a:endCxn id="6" idx="2"/>
              </p:cNvCxnSpPr>
              <p:nvPr/>
            </p:nvCxnSpPr>
            <p:spPr>
              <a:xfrm rot="16200000" flipH="1">
                <a:off x="2552700" y="2590800"/>
                <a:ext cx="3810000" cy="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6" idx="1"/>
                <a:endCxn id="6" idx="3"/>
              </p:cNvCxnSpPr>
              <p:nvPr/>
            </p:nvCxnSpPr>
            <p:spPr>
              <a:xfrm rot="10800000" flipH="1">
                <a:off x="2362200" y="2590800"/>
                <a:ext cx="4191000" cy="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2438400" y="22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Free Hanging Earlobes (</a:t>
            </a:r>
            <a:r>
              <a:rPr lang="en-US" sz="2400" b="1" dirty="0" smtClean="0"/>
              <a:t>E</a:t>
            </a:r>
            <a:r>
              <a:rPr lang="en-US" sz="2400" dirty="0" smtClean="0"/>
              <a:t>) and Attached Earlobes (</a:t>
            </a:r>
            <a:r>
              <a:rPr lang="en-US" sz="2400" b="1" dirty="0" smtClean="0"/>
              <a:t>e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914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Mom has free hanging: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914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Dad has free hanging: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6096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6096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6096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6096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</a:t>
            </a:r>
            <a:endParaRPr lang="en-US" sz="4800" b="1" dirty="0"/>
          </a:p>
        </p:txBody>
      </p:sp>
      <p:sp>
        <p:nvSpPr>
          <p:cNvPr id="19" name="Freeform 18"/>
          <p:cNvSpPr/>
          <p:nvPr/>
        </p:nvSpPr>
        <p:spPr>
          <a:xfrm>
            <a:off x="1592688" y="1275008"/>
            <a:ext cx="1124754" cy="1687133"/>
          </a:xfrm>
          <a:custGeom>
            <a:avLst/>
            <a:gdLst>
              <a:gd name="connsiteX0" fmla="*/ 1124754 w 1124754"/>
              <a:gd name="connsiteY0" fmla="*/ 0 h 1687133"/>
              <a:gd name="connsiteX1" fmla="*/ 55808 w 1124754"/>
              <a:gd name="connsiteY1" fmla="*/ 1056068 h 1687133"/>
              <a:gd name="connsiteX2" fmla="*/ 789904 w 1124754"/>
              <a:gd name="connsiteY2" fmla="*/ 1687133 h 1687133"/>
              <a:gd name="connsiteX3" fmla="*/ 789904 w 1124754"/>
              <a:gd name="connsiteY3" fmla="*/ 1687133 h 16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754" h="1687133">
                <a:moveTo>
                  <a:pt x="1124754" y="0"/>
                </a:moveTo>
                <a:cubicBezTo>
                  <a:pt x="618185" y="387439"/>
                  <a:pt x="111616" y="774879"/>
                  <a:pt x="55808" y="1056068"/>
                </a:cubicBezTo>
                <a:cubicBezTo>
                  <a:pt x="0" y="1337257"/>
                  <a:pt x="789904" y="1687133"/>
                  <a:pt x="789904" y="1687133"/>
                </a:cubicBezTo>
                <a:lnTo>
                  <a:pt x="789904" y="1687133"/>
                </a:lnTo>
              </a:path>
            </a:pathLst>
          </a:cu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285741" y="1429555"/>
            <a:ext cx="1586248" cy="3494468"/>
          </a:xfrm>
          <a:custGeom>
            <a:avLst/>
            <a:gdLst>
              <a:gd name="connsiteX0" fmla="*/ 1586248 w 1586248"/>
              <a:gd name="connsiteY0" fmla="*/ 0 h 3494468"/>
              <a:gd name="connsiteX1" fmla="*/ 79420 w 1586248"/>
              <a:gd name="connsiteY1" fmla="*/ 2949262 h 3494468"/>
              <a:gd name="connsiteX2" fmla="*/ 1109729 w 1586248"/>
              <a:gd name="connsiteY2" fmla="*/ 3271234 h 349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6248" h="3494468">
                <a:moveTo>
                  <a:pt x="1586248" y="0"/>
                </a:moveTo>
                <a:cubicBezTo>
                  <a:pt x="872544" y="1202028"/>
                  <a:pt x="158840" y="2404056"/>
                  <a:pt x="79420" y="2949262"/>
                </a:cubicBezTo>
                <a:cubicBezTo>
                  <a:pt x="0" y="3494468"/>
                  <a:pt x="554864" y="3382851"/>
                  <a:pt x="1109729" y="3271234"/>
                </a:cubicBezTo>
              </a:path>
            </a:pathLst>
          </a:cu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4191000" y="1295400"/>
            <a:ext cx="23622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5791200" y="1295400"/>
            <a:ext cx="11430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5257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Genotypic Ratio: </a:t>
            </a:r>
            <a:r>
              <a:rPr lang="en-US" sz="2800" dirty="0" err="1" smtClean="0"/>
              <a:t>EE:Ee:ee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3962400" y="518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1:2:1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5791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Phenotypic Ratio: </a:t>
            </a:r>
            <a:r>
              <a:rPr lang="en-US" sz="2800" dirty="0" err="1" smtClean="0"/>
              <a:t>Free:Attached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876800" y="5715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3:1 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5867400" y="22098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All possible Genotypes:</a:t>
            </a:r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EE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Ee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ee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19800" y="5181600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What percent of the offspring are:</a:t>
            </a:r>
            <a:endParaRPr lang="en-US" sz="2500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0" y="6027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Homozygous Dominant?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624 C -0.03333 0.01295 -0.03733 0.01827 -0.04271 0.02151 C -0.04531 0.02844 -0.04913 0.03423 -0.05382 0.03677 C -0.05694 0.04486 -0.06285 0.05828 -0.0684 0.06151 C -0.07187 0.06753 -0.07604 0.07423 -0.08073 0.07678 C -0.08455 0.08348 -0.08628 0.09089 -0.09184 0.09389 C -0.09653 0.09967 -0.09948 0.10754 -0.10417 0.11309 C -0.10677 0.11979 -0.10972 0.1265 -0.11302 0.13228 C -0.11458 0.14038 -0.11701 0.14708 -0.11875 0.15518 C -0.11962 0.15888 -0.12083 0.16674 -0.12083 0.16697 C -0.11997 0.18039 -0.12014 0.18825 -0.11528 0.19912 C -0.11007 0.19588 -0.11111 0.19866 -0.10747 0.2049 C -0.1059 0.2123 -0.10469 0.21554 -0.10087 0.22016 C -0.09635 0.23126 -0.09219 0.23335 -0.08507 0.23728 C -0.07917 0.24514 -0.08142 0.24583 -0.07726 0.25439 C -0.07344 0.26202 -0.06962 0.26942 -0.06597 0.27729 C -0.06181 0.27497 -0.0592 0.27682 -0.05486 0.27914 C -0.0526 0.28307 -0.05069 0.28769 -0.04809 0.2907 C -0.04705 0.29186 -0.04479 0.2944 -0.04479 0.29486 " pathEditMode="relative" rAng="0" ptsTypes="ffffffffffffffffff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14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2844 C -0.02344 0.03631 -0.02812 0.04463 -0.03403 0.05643 C -0.03767 0.07423 -0.03247 0.05573 -0.03976 0.06776 C -0.04062 0.06938 -0.04045 0.07146 -0.04115 0.07331 C -0.04392 0.08071 -0.0474 0.08603 -0.05104 0.09227 C -0.05972 0.10707 -0.06684 0.12373 -0.075 0.13899 C -0.07639 0.14454 -0.07674 0.1531 -0.07917 0.15795 C -0.08021 0.16003 -0.08212 0.16142 -0.08333 0.1635 C -0.08924 0.17252 -0.08351 0.16535 -0.08906 0.17669 C -0.09167 0.182 -0.09427 0.18732 -0.09757 0.19172 C -0.09896 0.19357 -0.10052 0.19519 -0.10174 0.19727 C -0.10469 0.20282 -0.10608 0.21045 -0.10868 0.216 C -0.10937 0.21762 -0.11076 0.21831 -0.11163 0.2197 C -0.11615 0.22756 -0.11875 0.23612 -0.12292 0.24422 C -0.12431 0.25185 -0.12587 0.25555 -0.12986 0.2611 C -0.13177 0.2685 -0.13837 0.28168 -0.13837 0.28191 C -0.1401 0.29047 -0.14149 0.29833 -0.14531 0.30596 C -0.14705 0.3129 -0.14948 0.31868 -0.15243 0.32493 C -0.15295 0.32747 -0.15312 0.33002 -0.15382 0.33233 C -0.15538 0.33742 -0.15816 0.34204 -0.15937 0.34736 C -0.16094 0.35453 -0.16198 0.35985 -0.1651 0.36609 C -0.16892 0.38598 -0.17587 0.40448 -0.17917 0.42437 C -0.18247 0.44449 -0.18333 0.46369 -0.18333 0.48427 C -0.1809 0.49445 -0.17951 0.51156 -0.17205 0.51804 C -0.16962 0.52012 -0.16042 0.52151 -0.15937 0.52174 C -0.15799 0.52058 -0.15694 0.51827 -0.15521 0.51804 C -0.1474 0.51688 -0.1349 0.52382 -0.12847 0.52937 C -0.12031 0.51249 -0.10139 0.53261 -0.09462 0.51434 " pathEditMode="relative" rAng="0" ptsTypes="fffffffffffffffffffffffffff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6244E-6 C -0.01302 0.00578 -0.00677 0.0037 -0.01875 0.00694 C -0.0349 0.01781 -0.05018 0.03168 -0.06823 0.03584 C -0.08629 0.0444 -0.09896 0.04602 -0.1191 0.04764 C -0.12604 0.05018 -0.13282 0.05157 -0.13941 0.05504 C -0.14827 0.05296 -0.15625 0.05018 -0.16511 0.04764 C -0.18247 0.04926 -0.1915 0.04764 -0.20591 0.05504 C -0.22483 0.07493 -0.24723 0.08904 -0.27049 0.0932 C -0.2816 0.09852 -0.27379 0.09505 -0.2941 0.1006 C -0.29775 0.10152 -0.30434 0.10522 -0.30434 0.10569 C -0.30608 0.10384 -0.30764 0.10083 -0.30973 0.1006 C -0.32205 0.09921 -0.33021 0.10569 -0.34028 0.11239 C -0.34584 0.11632 -0.34532 0.11193 -0.34532 0.11725 " pathEditMode="relative" rAng="0" ptsTypes="ffffffffffff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21E-6 L -0.18333 0.0999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9" grpId="0" animBg="1"/>
      <p:bldP spid="19" grpId="1" animBg="1"/>
      <p:bldP spid="23" grpId="0" animBg="1"/>
      <p:bldP spid="23" grpId="1" animBg="1"/>
      <p:bldP spid="30" grpId="0"/>
      <p:bldP spid="31" grpId="0"/>
      <p:bldP spid="32" grpId="0"/>
      <p:bldP spid="33" grpId="0"/>
      <p:bldP spid="34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45720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percent of the offspring have Free Hanging Ear lobes?   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3962400" y="5029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75%</a:t>
            </a:r>
            <a:endParaRPr lang="en-US" sz="3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81000" y="228600"/>
            <a:ext cx="9296400" cy="4115594"/>
            <a:chOff x="381000" y="228600"/>
            <a:chExt cx="9296400" cy="4115594"/>
          </a:xfrm>
        </p:grpSpPr>
        <p:grpSp>
          <p:nvGrpSpPr>
            <p:cNvPr id="2" name="Group 4"/>
            <p:cNvGrpSpPr/>
            <p:nvPr/>
          </p:nvGrpSpPr>
          <p:grpSpPr>
            <a:xfrm>
              <a:off x="2438400" y="1295400"/>
              <a:ext cx="3276600" cy="3048794"/>
              <a:chOff x="2167270" y="685800"/>
              <a:chExt cx="4191000" cy="381099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167270" y="685800"/>
                <a:ext cx="4191000" cy="381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45"/>
              <p:cNvGrpSpPr/>
              <p:nvPr/>
            </p:nvGrpSpPr>
            <p:grpSpPr>
              <a:xfrm>
                <a:off x="2167270" y="686793"/>
                <a:ext cx="4191000" cy="3810000"/>
                <a:chOff x="2167270" y="686793"/>
                <a:chExt cx="4191000" cy="3810000"/>
              </a:xfrm>
            </p:grpSpPr>
            <p:cxnSp>
              <p:nvCxnSpPr>
                <p:cNvPr id="8" name="Straight Connector 7"/>
                <p:cNvCxnSpPr>
                  <a:stCxn id="6" idx="0"/>
                  <a:endCxn id="6" idx="2"/>
                </p:cNvCxnSpPr>
                <p:nvPr/>
              </p:nvCxnSpPr>
              <p:spPr>
                <a:xfrm rot="16200000" flipH="1">
                  <a:off x="2357770" y="2590777"/>
                  <a:ext cx="3810000" cy="2031"/>
                </a:xfrm>
                <a:prstGeom prst="line">
                  <a:avLst/>
                </a:prstGeom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6" idx="1"/>
                  <a:endCxn id="6" idx="3"/>
                </p:cNvCxnSpPr>
                <p:nvPr/>
              </p:nvCxnSpPr>
              <p:spPr>
                <a:xfrm rot="10800000" flipH="1">
                  <a:off x="2167270" y="2590801"/>
                  <a:ext cx="4191000" cy="1985"/>
                </a:xfrm>
                <a:prstGeom prst="line">
                  <a:avLst/>
                </a:prstGeom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TextBox 9"/>
            <p:cNvSpPr txBox="1"/>
            <p:nvPr/>
          </p:nvSpPr>
          <p:spPr>
            <a:xfrm>
              <a:off x="381000" y="228600"/>
              <a:ext cx="929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With the completed Punnett Square we can predict the traits and genotypes of the offspring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67400" y="1066800"/>
              <a:ext cx="32766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All possible Genotypes:</a:t>
              </a:r>
            </a:p>
            <a:p>
              <a:pPr algn="ctr"/>
              <a:r>
                <a:rPr lang="en-US" sz="2400" dirty="0" smtClean="0"/>
                <a:t> </a:t>
              </a:r>
            </a:p>
            <a:p>
              <a:pPr algn="ctr"/>
              <a:r>
                <a:rPr lang="en-US" sz="2400" dirty="0" smtClean="0"/>
                <a:t>EE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 err="1" smtClean="0"/>
                <a:t>Ee</a:t>
              </a:r>
              <a:endParaRPr lang="en-US" sz="2400" dirty="0" smtClean="0"/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 err="1" smtClean="0"/>
                <a:t>ee</a:t>
              </a:r>
              <a:endParaRPr lang="en-US" sz="2400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819400" y="1828800"/>
              <a:ext cx="2667000" cy="2354997"/>
              <a:chOff x="2819400" y="1828800"/>
              <a:chExt cx="2667000" cy="235499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819400" y="1828800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/>
                  <a:t>EE</a:t>
                </a:r>
                <a:endParaRPr lang="en-US" sz="48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495800" y="1828800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 smtClean="0"/>
                  <a:t>Ee</a:t>
                </a:r>
                <a:endParaRPr lang="en-US" sz="48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895600" y="3352800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 smtClean="0"/>
                  <a:t>Ee</a:t>
                </a:r>
                <a:endParaRPr lang="en-US" sz="48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95800" y="3352800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 smtClean="0"/>
                  <a:t>ee</a:t>
                </a:r>
                <a:endParaRPr lang="en-US" sz="4800" b="1" dirty="0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52400" y="56388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percent of the offspring are homozygous recessive?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114800" y="6019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25%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590800" y="1371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25%</a:t>
            </a:r>
            <a:endParaRPr lang="en-US" sz="3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0" y="2895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25%</a:t>
            </a:r>
            <a:endParaRPr lang="en-US" sz="3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600" y="2895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25%</a:t>
            </a:r>
            <a:endParaRPr lang="en-US" sz="3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1000" y="1371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25%</a:t>
            </a:r>
            <a:endParaRPr lang="en-US" sz="35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0" grpId="0"/>
      <p:bldP spid="41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Lets do this one together: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Widows peak (</a:t>
            </a:r>
            <a:r>
              <a:rPr lang="en-US" sz="3200" b="1" dirty="0" smtClean="0"/>
              <a:t>W</a:t>
            </a:r>
            <a:r>
              <a:rPr lang="en-US" sz="3200" dirty="0" smtClean="0"/>
              <a:t>) is dominate to no peak (</a:t>
            </a:r>
            <a:r>
              <a:rPr lang="en-US" sz="3200" b="1" dirty="0" smtClean="0"/>
              <a:t>w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905000" y="1752600"/>
            <a:ext cx="3733800" cy="3352800"/>
            <a:chOff x="2362200" y="685800"/>
            <a:chExt cx="4191000" cy="3810000"/>
          </a:xfrm>
        </p:grpSpPr>
        <p:sp>
          <p:nvSpPr>
            <p:cNvPr id="7" name="Rectangle 6"/>
            <p:cNvSpPr/>
            <p:nvPr/>
          </p:nvSpPr>
          <p:spPr>
            <a:xfrm>
              <a:off x="2362200" y="685800"/>
              <a:ext cx="4191000" cy="381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45"/>
            <p:cNvGrpSpPr/>
            <p:nvPr/>
          </p:nvGrpSpPr>
          <p:grpSpPr>
            <a:xfrm>
              <a:off x="2362200" y="685800"/>
              <a:ext cx="4191000" cy="3810000"/>
              <a:chOff x="2362200" y="685800"/>
              <a:chExt cx="4191000" cy="3810000"/>
            </a:xfrm>
          </p:grpSpPr>
          <p:cxnSp>
            <p:nvCxnSpPr>
              <p:cNvPr id="9" name="Straight Connector 8"/>
              <p:cNvCxnSpPr>
                <a:stCxn id="7" idx="0"/>
                <a:endCxn id="7" idx="2"/>
              </p:cNvCxnSpPr>
              <p:nvPr/>
            </p:nvCxnSpPr>
            <p:spPr>
              <a:xfrm rot="16200000" flipH="1">
                <a:off x="2552700" y="2590800"/>
                <a:ext cx="3810000" cy="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7" idx="1"/>
                <a:endCxn id="7" idx="3"/>
              </p:cNvCxnSpPr>
              <p:nvPr/>
            </p:nvCxnSpPr>
            <p:spPr>
              <a:xfrm rot="10800000" flipH="1">
                <a:off x="2362200" y="2590800"/>
                <a:ext cx="4191000" cy="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/>
          <p:cNvSpPr txBox="1"/>
          <p:nvPr/>
        </p:nvSpPr>
        <p:spPr>
          <a:xfrm>
            <a:off x="838200" y="914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Mom has a peak: </a:t>
            </a:r>
            <a:r>
              <a:rPr lang="en-US" sz="2800" b="1" dirty="0" smtClean="0"/>
              <a:t>WW </a:t>
            </a:r>
            <a:r>
              <a:rPr lang="en-US" sz="2800" dirty="0" smtClean="0"/>
              <a:t>   Dad does not: </a:t>
            </a:r>
            <a:r>
              <a:rPr lang="en-US" sz="2800" b="1" dirty="0" err="1" smtClean="0"/>
              <a:t>ww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1905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possible genotypes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1816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Genotypic Ratio: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Phenotypic Ratio: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410</Words>
  <Application>Microsoft Macintosh PowerPoint</Application>
  <PresentationFormat>On-screen Show (4:3)</PresentationFormat>
  <Paragraphs>124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Genetics &amp; Probability</vt:lpstr>
      <vt:lpstr>PowerPoint Presentation</vt:lpstr>
      <vt:lpstr>PowerPoint Presentation</vt:lpstr>
      <vt:lpstr>PowerPoint Presentation</vt:lpstr>
      <vt:lpstr>PowerPoint Presentation</vt:lpstr>
      <vt:lpstr>Probability &amp; Genetics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Chelsea L. Keller</dc:creator>
  <cp:lastModifiedBy>Neag School of Education Student</cp:lastModifiedBy>
  <cp:revision>39</cp:revision>
  <cp:lastPrinted>2012-01-11T17:30:34Z</cp:lastPrinted>
  <dcterms:created xsi:type="dcterms:W3CDTF">2011-02-10T16:42:24Z</dcterms:created>
  <dcterms:modified xsi:type="dcterms:W3CDTF">2012-09-20T11:23:49Z</dcterms:modified>
</cp:coreProperties>
</file>