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1DC7C-C67F-488F-8E5D-363C3375F23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D91F-949F-4250-BFFB-445D1EF302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D91F-949F-4250-BFFB-445D1EF302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F6FE-9B03-4FF2-BD38-C4F50FC9AC78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B18BF-FE4C-4A4B-84B2-AC844FAA3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8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 </a:t>
            </a:r>
            <a:endParaRPr lang="en-US" sz="6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05000"/>
            <a:ext cx="3355622" cy="362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447800"/>
            <a:ext cx="3200400" cy="480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8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 </a:t>
            </a:r>
            <a:endParaRPr lang="en-US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CT Science Standard D36: Explain </a:t>
            </a:r>
            <a:r>
              <a:rPr lang="en-US" sz="2800" dirty="0"/>
              <a:t>how meiosis contributes to the genetic variability of organisms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2059" r="16533" b="2554"/>
          <a:stretch>
            <a:fillRect/>
          </a:stretch>
        </p:blipFill>
        <p:spPr bwMode="auto">
          <a:xfrm rot="16200000">
            <a:off x="4190999" y="-3047999"/>
            <a:ext cx="762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981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Today’s Objective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 </a:t>
            </a:r>
            <a:endParaRPr lang="en-US" sz="6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2059" r="16533" b="2554"/>
          <a:stretch>
            <a:fillRect/>
          </a:stretch>
        </p:blipFill>
        <p:spPr bwMode="auto">
          <a:xfrm rot="16200000">
            <a:off x="4190999" y="-3047999"/>
            <a:ext cx="762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1905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Linkage - The genes for some traits are found on the same 					chromosomes. </a:t>
            </a:r>
            <a:endParaRPr lang="en-US" sz="2400" dirty="0"/>
          </a:p>
        </p:txBody>
      </p:sp>
      <p:sp>
        <p:nvSpPr>
          <p:cNvPr id="6146" name="AutoShape 2" descr="data:image/jpg;base64,/9j/4AAQSkZJRgABAQAAAQABAAD/2wCEAAkGBggGBQkIBwgKCQkKDRYYDQwMGSYTIBAWHyYhLB8kHh4iJCwsJCUvKh4qKy8sJSwsLDg0KSo1NTA0NTUsMDUBCQoKDQsNGQ4OGTUkHiQ1NTU1NTU1NTU1NTU1NTU2NTU1NTUsNCk1NTU1LjU1NTU1NTU1NTU0LzU1KjU1Ni80Mv/AABEIADIAMgMBIgACEQEDEQH/xAAbAAADAAMBAQAAAAAAAAAAAAAABQcCAwQGAf/EADYQAAEDAgQEBAMFCQAAAAAAAAECAwQABQYREiExQVFxEyJhsQeBkRQVMsHRFiMzQkNikqHw/8QAFwEAAwEAAAAAAAAAAAAAAAAABAUGAP/EACsRAAEDAwIEBAcAAAAAAAAAAAEAAgMEESESEwUiUWExQXHhFIGRobHR8f/aAAwDAQACEQMRAD8AtzrrbDK3XlpQ2gEqUrYAVNcRfFCVIeejYajqUhoHXJUM9uu+wHfftW74iXiVdL1Hw1bV6QSFSVDkOO/oB/s12Kw9HRhh2Pb0oYWU5FLn9Q8zn1pjTwsbpdJ5pRVVEjy5seAPyvE3Jy5u21u4SpzsjxAdOo6sjlnzrrguSYUFMp1ZaWUakFvyHTy3Fc829Wq14bTAuUkNK8YqSDucuw361ufxBasWymYlkkpczSlJbI0HIdAaeB0TXbRt5/RTElPK9geLnIz7p1Y/iRJjqQiaFyGc8jq/Ensrn8/qKo0GcxcYiZEVwONq59D0PQ1FLtGVAeEWM2FyMtyN9PYfrvT7BV9essttmc4NLpyeSTnkOSu45+nyoKsoWPZuxC3bqmdFxGSB4inN2nr4j2VVoooqfVWpDhFxy7YnvFweT53XAEZ7ZJUSfyFMMSqfXIlSVLH2eAk6WxxAHH60pwjMbtt5u0CQNDzHHUch5CQfenVwZZuz0t0S/AiPJGTZ/nVlvt0qhju2TUMYUjOS6DScZzm3VQ3GUxmbiFS45QsBlsKdQdXiK0gqPpucsuQGVJmH3Iz6HmFqbcbIKVJ2INMb/YZNjnLbcQosFR8J3LZQ/XqK5bbbJV2mJjQ2lOOKPLgn1J5CkTmSCTSRzKoZJFshwI02+VlZbVeIcjC0SX4GUmQ0C66snZQ2OQ7jauNiRFVOQlIWsrO6jtv2pwLR+zWHYUN3w5DCGwCTsCrnvyz5cKTL+zty0LQh1tKVA6VZK+h2qspzdgJyfVQlXoLjp/X9VIg41aZt8dt5Op1DSQtRPEgb0UljYQlzIrUhAOl5AUOxGdfaQOjp7nKoY567QOVKfifZPuW/C9NNKMeWR4hRtkvmD3yzHrnXHaJLKI/3hOXm0B+6aRtq6Af9yqwz4Ee5wXYktsOMujJSTUuxPgufanEusJMiEzloKB+Ef3AcO/D2o3h9U1zdp5shuKULmyCaMXF7nssFvMTbwyiahAaWPM0nhlWu5NxLddA3DQhpkqACUbDhxpNEU85d0uOJWQcxqy9K55ch959pISpaknl0NOBHZwI6JBzOGhx7n7pu7eHGFOw3xrZVsptXAjkR6/nWeHLCLpc0sNLLja1f4J5k9vetsXDcnEDzQabU4tIycUNkjurl79KpeHMOR8PQvDb87y/4jnX0HpQFXWMgYWsPMUfw2gfVFpNwwePf0TVttLTaW20hKEABIHICisqKmFcoooorLLzGLoERETxkRWUuqO6wkAn50kwjDjSpumRHaeT0cSFe9FFHxuOwcpHNGz41uFQEIS0gIbSEJSNkp2yrKiigE8RRRRWW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g;base64,/9j/4AAQSkZJRgABAQAAAQABAAD/2wCEAAkGBggGBQkIBwgKCQkKDRYYDQwMGSYTIBAWHyYhLB8kHh4iJCwsJCUvKh4qKy8sJSwsLDg0KSo1NTA0NTUsMDUBCQoKDQsNGQ4OGTUkHiQ1NTU1NTU1NTU1NTU1NTU2NTU1NTUsNCk1NTU1LjU1NTU1NTU1NTU0LzU1KjU1Ni80Mv/AABEIADIAMgMBIgACEQEDEQH/xAAbAAADAAMBAQAAAAAAAAAAAAAABQcCAwQGAf/EADYQAAEDAgQEBAMFCQAAAAAAAAECAwQABQYREiExQVFxEyJhsQeBkRQVMsHRFiMzQkNikqHw/8QAFwEAAwEAAAAAAAAAAAAAAAAABAUGAP/EACsRAAEDAwIEBAcAAAAAAAAAAAEAAgMEESESEwUiUWExQXHhFIGRobHR8f/aAAwDAQACEQMRAD8AtzrrbDK3XlpQ2gEqUrYAVNcRfFCVIeejYajqUhoHXJUM9uu+wHfftW74iXiVdL1Hw1bV6QSFSVDkOO/oB/s12Kw9HRhh2Pb0oYWU5FLn9Q8zn1pjTwsbpdJ5pRVVEjy5seAPyvE3Jy5u21u4SpzsjxAdOo6sjlnzrrguSYUFMp1ZaWUakFvyHTy3Fc829Wq14bTAuUkNK8YqSDucuw361ufxBasWymYlkkpczSlJbI0HIdAaeB0TXbRt5/RTElPK9geLnIz7p1Y/iRJjqQiaFyGc8jq/Ensrn8/qKo0GcxcYiZEVwONq59D0PQ1FLtGVAeEWM2FyMtyN9PYfrvT7BV9essttmc4NLpyeSTnkOSu45+nyoKsoWPZuxC3bqmdFxGSB4inN2nr4j2VVoooqfVWpDhFxy7YnvFweT53XAEZ7ZJUSfyFMMSqfXIlSVLH2eAk6WxxAHH60pwjMbtt5u0CQNDzHHUch5CQfenVwZZuz0t0S/AiPJGTZ/nVlvt0qhju2TUMYUjOS6DScZzm3VQ3GUxmbiFS45QsBlsKdQdXiK0gqPpucsuQGVJmH3Iz6HmFqbcbIKVJ2INMb/YZNjnLbcQosFR8J3LZQ/XqK5bbbJV2mJjQ2lOOKPLgn1J5CkTmSCTSRzKoZJFshwI02+VlZbVeIcjC0SX4GUmQ0C66snZQ2OQ7jauNiRFVOQlIWsrO6jtv2pwLR+zWHYUN3w5DCGwCTsCrnvyz5cKTL+zty0LQh1tKVA6VZK+h2qspzdgJyfVQlXoLjp/X9VIg41aZt8dt5Op1DSQtRPEgb0UljYQlzIrUhAOl5AUOxGdfaQOjp7nKoY567QOVKfifZPuW/C9NNKMeWR4hRtkvmD3yzHrnXHaJLKI/3hOXm0B+6aRtq6Af9yqwz4Ee5wXYktsOMujJSTUuxPgufanEusJMiEzloKB+Ef3AcO/D2o3h9U1zdp5shuKULmyCaMXF7nssFvMTbwyiahAaWPM0nhlWu5NxLddA3DQhpkqACUbDhxpNEU85d0uOJWQcxqy9K55ch959pISpaknl0NOBHZwI6JBzOGhx7n7pu7eHGFOw3xrZVsptXAjkR6/nWeHLCLpc0sNLLja1f4J5k9vetsXDcnEDzQabU4tIycUNkjurl79KpeHMOR8PQvDb87y/4jnX0HpQFXWMgYWsPMUfw2gfVFpNwwePf0TVttLTaW20hKEABIHICisqKmFcoooorLLzGLoERETxkRWUuqO6wkAn50kwjDjSpumRHaeT0cSFe9FFHxuOwcpHNGz41uFQEIS0gIbSEJSNkp2yrKiigE8RRRRWW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g;base64,/9j/4AAQSkZJRgABAQAAAQABAAD/2wCEAAkGBggGBQkIBwgKCQkKDRYYDQwMGSYTIBAWHyYhLB8kHh4iJCwsJCUvKh4qKy8sJSwsLDg0KSo1NTA0NTUsMDUBCQoKDQsNGQ4OGTUkHiQ1NTU1NTU1NTU1NTU1NTU2NTU1NTUsNCk1NTU1LjU1NTU1NTU1NTU0LzU1KjU1Ni80Mv/AABEIADIAMgMBIgACEQEDEQH/xAAbAAADAAMBAQAAAAAAAAAAAAAABQcCAwQGAf/EADYQAAEDAgQEBAMFCQAAAAAAAAECAwQABQYREiExQVFxEyJhsQeBkRQVMsHRFiMzQkNikqHw/8QAFwEAAwEAAAAAAAAAAAAAAAAABAUGAP/EACsRAAEDAwIEBAcAAAAAAAAAAAEAAgMEESESEwUiUWExQXHhFIGRobHR8f/aAAwDAQACEQMRAD8AtzrrbDK3XlpQ2gEqUrYAVNcRfFCVIeejYajqUhoHXJUM9uu+wHfftW74iXiVdL1Hw1bV6QSFSVDkOO/oB/s12Kw9HRhh2Pb0oYWU5FLn9Q8zn1pjTwsbpdJ5pRVVEjy5seAPyvE3Jy5u21u4SpzsjxAdOo6sjlnzrrguSYUFMp1ZaWUakFvyHTy3Fc829Wq14bTAuUkNK8YqSDucuw361ufxBasWymYlkkpczSlJbI0HIdAaeB0TXbRt5/RTElPK9geLnIz7p1Y/iRJjqQiaFyGc8jq/Ensrn8/qKo0GcxcYiZEVwONq59D0PQ1FLtGVAeEWM2FyMtyN9PYfrvT7BV9essttmc4NLpyeSTnkOSu45+nyoKsoWPZuxC3bqmdFxGSB4inN2nr4j2VVoooqfVWpDhFxy7YnvFweT53XAEZ7ZJUSfyFMMSqfXIlSVLH2eAk6WxxAHH60pwjMbtt5u0CQNDzHHUch5CQfenVwZZuz0t0S/AiPJGTZ/nVlvt0qhju2TUMYUjOS6DScZzm3VQ3GUxmbiFS45QsBlsKdQdXiK0gqPpucsuQGVJmH3Iz6HmFqbcbIKVJ2INMb/YZNjnLbcQosFR8J3LZQ/XqK5bbbJV2mJjQ2lOOKPLgn1J5CkTmSCTSRzKoZJFshwI02+VlZbVeIcjC0SX4GUmQ0C66snZQ2OQ7jauNiRFVOQlIWsrO6jtv2pwLR+zWHYUN3w5DCGwCTsCrnvyz5cKTL+zty0LQh1tKVA6VZK+h2qspzdgJyfVQlXoLjp/X9VIg41aZt8dt5Op1DSQtRPEgb0UljYQlzIrUhAOl5AUOxGdfaQOjp7nKoY567QOVKfifZPuW/C9NNKMeWR4hRtkvmD3yzHrnXHaJLKI/3hOXm0B+6aRtq6Af9yqwz4Ee5wXYktsOMujJSTUuxPgufanEusJMiEzloKB+Ef3AcO/D2o3h9U1zdp5shuKULmyCaMXF7nssFvMTbwyiahAaWPM0nhlWu5NxLddA3DQhpkqACUbDhxpNEU85d0uOJWQcxqy9K55ch959pISpaknl0NOBHZwI6JBzOGhx7n7pu7eHGFOw3xrZVsptXAjkR6/nWeHLCLpc0sNLLja1f4J5k9vetsXDcnEDzQabU4tIycUNkjurl79KpeHMOR8PQvDb87y/4jnX0HpQFXWMgYWsPMUfw2gfVFpNwwePf0TVttLTaW20hKEABIHICisqKmFcoooorLLzGLoERETxkRWUuqO6wkAn50kwjDjSpumRHaeT0cSFe9FFHxuOwcpHNGz41uFQEIS0gIbSEJSNkp2yrKiigE8RRRRWW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g;base64,/9j/4AAQSkZJRgABAQAAAQABAAD/2wCEAAkGBggGBQkIBwgKCQkKDRYYDQwMGSYTIBAWHyYhLB8kHh4iJCwsJCUvKh4qKy8sJSwsLDg0KSo1NTA0NTUsMDUBCQoKDQsNGQ4OGTUkHiQ1NTU1NTU1NTU1NTU1NTU2NTU1NTUsNCk1NTU1LjU1NTU1NTU1NTU0LzU1KjU1Ni80Mv/AABEIADIAMgMBIgACEQEDEQH/xAAbAAADAAMBAQAAAAAAAAAAAAAABQcCAwQGAf/EADYQAAEDAgQEBAMFCQAAAAAAAAECAwQABQYREiExQVFxEyJhsQeBkRQVMsHRFiMzQkNikqHw/8QAFwEAAwEAAAAAAAAAAAAAAAAABAUGAP/EACsRAAEDAwIEBAcAAAAAAAAAAAEAAgMEESESEwUiUWExQXHhFIGRobHR8f/aAAwDAQACEQMRAD8AtzrrbDK3XlpQ2gEqUrYAVNcRfFCVIeejYajqUhoHXJUM9uu+wHfftW74iXiVdL1Hw1bV6QSFSVDkOO/oB/s12Kw9HRhh2Pb0oYWU5FLn9Q8zn1pjTwsbpdJ5pRVVEjy5seAPyvE3Jy5u21u4SpzsjxAdOo6sjlnzrrguSYUFMp1ZaWUakFvyHTy3Fc829Wq14bTAuUkNK8YqSDucuw361ufxBasWymYlkkpczSlJbI0HIdAaeB0TXbRt5/RTElPK9geLnIz7p1Y/iRJjqQiaFyGc8jq/Ensrn8/qKo0GcxcYiZEVwONq59D0PQ1FLtGVAeEWM2FyMtyN9PYfrvT7BV9essttmc4NLpyeSTnkOSu45+nyoKsoWPZuxC3bqmdFxGSB4inN2nr4j2VVoooqfVWpDhFxy7YnvFweT53XAEZ7ZJUSfyFMMSqfXIlSVLH2eAk6WxxAHH60pwjMbtt5u0CQNDzHHUch5CQfenVwZZuz0t0S/AiPJGTZ/nVlvt0qhju2TUMYUjOS6DScZzm3VQ3GUxmbiFS45QsBlsKdQdXiK0gqPpucsuQGVJmH3Iz6HmFqbcbIKVJ2INMb/YZNjnLbcQosFR8J3LZQ/XqK5bbbJV2mJjQ2lOOKPLgn1J5CkTmSCTSRzKoZJFshwI02+VlZbVeIcjC0SX4GUmQ0C66snZQ2OQ7jauNiRFVOQlIWsrO6jtv2pwLR+zWHYUN3w5DCGwCTsCrnvyz5cKTL+zty0LQh1tKVA6VZK+h2qspzdgJyfVQlXoLjp/X9VIg41aZt8dt5Op1DSQtRPEgb0UljYQlzIrUhAOl5AUOxGdfaQOjp7nKoY567QOVKfifZPuW/C9NNKMeWR4hRtkvmD3yzHrnXHaJLKI/3hOXm0B+6aRtq6Af9yqwz4Ee5wXYktsOMujJSTUuxPgufanEusJMiEzloKB+Ef3AcO/D2o3h9U1zdp5shuKULmyCaMXF7nssFvMTbwyiahAaWPM0nhlWu5NxLddA3DQhpkqACUbDhxpNEU85d0uOJWQcxqy9K55ch959pISpaknl0NOBHZwI6JBzOGhx7n7pu7eHGFOw3xrZVsptXAjkR6/nWeHLCLpc0sNLLja1f4J5k9vetsXDcnEDzQabU4tIycUNkjurl79KpeHMOR8PQvDb87y/4jnX0HpQFXWMgYWsPMUfw2gfVFpNwwePf0TVttLTaW20hKEABIHICisqKmFcoooorLLzGLoERETxkRWUuqO6wkAn50kwjDjSpumRHaeT0cSFe9FFHxuOwcpHNGz41uFQEIS0gIbSEJSNkp2yrKiigE8RRRRWW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43000" y="2590800"/>
            <a:ext cx="1981200" cy="3886200"/>
            <a:chOff x="1143000" y="2590800"/>
            <a:chExt cx="1981200" cy="3886200"/>
          </a:xfrm>
        </p:grpSpPr>
        <p:sp>
          <p:nvSpPr>
            <p:cNvPr id="8" name="Oval 7"/>
            <p:cNvSpPr/>
            <p:nvPr/>
          </p:nvSpPr>
          <p:spPr>
            <a:xfrm>
              <a:off x="1219200" y="25908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50" name="Picture 6" descr="http://t3.gstatic.com/images?q=tbn:ANd9GcTBdLpx0d3x1z0Mkjq0Sm4tQ-qh_F47bo-kVD6o68zGNbU4Xi4S-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82445">
              <a:off x="1197606" y="2904116"/>
              <a:ext cx="476250" cy="565408"/>
            </a:xfrm>
            <a:prstGeom prst="rect">
              <a:avLst/>
            </a:prstGeom>
            <a:noFill/>
          </p:spPr>
        </p:pic>
        <p:sp>
          <p:nvSpPr>
            <p:cNvPr id="11" name="Oval 10"/>
            <p:cNvSpPr/>
            <p:nvPr/>
          </p:nvSpPr>
          <p:spPr>
            <a:xfrm>
              <a:off x="2514600" y="27432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56" name="Picture 12" descr="http://t3.gstatic.com/images?q=tbn:ANd9GcQJzUodRfEv24q_qUDHFRFa6wsD4WOYXx8XLuU5wm20QcCPaHzB"/>
            <p:cNvPicPr>
              <a:picLocks noChangeAspect="1" noChangeArrowheads="1"/>
            </p:cNvPicPr>
            <p:nvPr/>
          </p:nvPicPr>
          <p:blipFill>
            <a:blip r:embed="rId5" cstate="print"/>
            <a:srcRect t="25000" b="16666"/>
            <a:stretch>
              <a:fillRect/>
            </a:stretch>
          </p:blipFill>
          <p:spPr bwMode="auto">
            <a:xfrm>
              <a:off x="2362200" y="2971800"/>
              <a:ext cx="762000" cy="444500"/>
            </a:xfrm>
            <a:prstGeom prst="rect">
              <a:avLst/>
            </a:prstGeom>
            <a:noFill/>
          </p:spPr>
        </p:pic>
        <p:pic>
          <p:nvPicPr>
            <p:cNvPr id="6158" name="Picture 14" descr="http://t0.gstatic.com/images?q=tbn:ANd9GcSFTnj1lI1aCMJxZV8AoDPpBUb1A3TTFWJLpqKXSc2l_FL1539q"/>
            <p:cNvPicPr>
              <a:picLocks noChangeAspect="1" noChangeArrowheads="1"/>
            </p:cNvPicPr>
            <p:nvPr/>
          </p:nvPicPr>
          <p:blipFill>
            <a:blip r:embed="rId6" cstate="print"/>
            <a:srcRect l="5263" t="5263" r="5263" b="5263"/>
            <a:stretch>
              <a:fillRect/>
            </a:stretch>
          </p:blipFill>
          <p:spPr bwMode="auto">
            <a:xfrm>
              <a:off x="1143000" y="52578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6160" name="Picture 16" descr="http://t3.gstatic.com/images?q=tbn:ANd9GcReQt2Qe1ma_S0drnUr4yp_ikZBeR23h4D26Qtu7txj56B2Lqd8nQ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38400" y="5257800"/>
              <a:ext cx="609600" cy="609600"/>
            </a:xfrm>
            <a:prstGeom prst="rect">
              <a:avLst/>
            </a:prstGeom>
            <a:noFill/>
          </p:spPr>
        </p:pic>
      </p:grpSp>
      <p:sp>
        <p:nvSpPr>
          <p:cNvPr id="18" name="TextBox 17"/>
          <p:cNvSpPr txBox="1"/>
          <p:nvPr/>
        </p:nvSpPr>
        <p:spPr>
          <a:xfrm>
            <a:off x="3962400" y="3733800"/>
            <a:ext cx="4648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</a:t>
            </a:r>
            <a:r>
              <a:rPr lang="en-US" sz="2400" dirty="0" smtClean="0"/>
              <a:t>means… </a:t>
            </a:r>
            <a:r>
              <a:rPr lang="en-US" sz="2400" dirty="0" smtClean="0"/>
              <a:t>two genes that are linked are </a:t>
            </a:r>
            <a:r>
              <a:rPr lang="en-US" sz="2400" b="1" u="sng" dirty="0" smtClean="0"/>
              <a:t>always going to be inherited together</a:t>
            </a:r>
            <a:endParaRPr lang="en-US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09600" y="632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Mom’s </a:t>
            </a:r>
            <a:r>
              <a:rPr lang="en-US" dirty="0" err="1" smtClean="0"/>
              <a:t>C’some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648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Dad’s </a:t>
            </a:r>
            <a:r>
              <a:rPr lang="en-US" dirty="0" err="1" smtClean="0"/>
              <a:t>C’some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895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Brown eye allele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2819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eye allele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5181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Brown hair allele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24200" y="5181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Blonde hair allele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2059" r="16533" b="2554"/>
          <a:stretch>
            <a:fillRect/>
          </a:stretch>
        </p:blipFill>
        <p:spPr bwMode="auto">
          <a:xfrm rot="16200000">
            <a:off x="4190999" y="-3047999"/>
            <a:ext cx="762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3429000" y="2743200"/>
            <a:ext cx="2057400" cy="3791396"/>
            <a:chOff x="685800" y="2793910"/>
            <a:chExt cx="2057400" cy="3791396"/>
          </a:xfrm>
        </p:grpSpPr>
        <p:sp>
          <p:nvSpPr>
            <p:cNvPr id="10" name="Oval 9"/>
            <p:cNvSpPr/>
            <p:nvPr/>
          </p:nvSpPr>
          <p:spPr>
            <a:xfrm rot="19623766">
              <a:off x="1517852" y="2851506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6" descr="http://t3.gstatic.com/images?q=tbn:ANd9GcTBdLpx0d3x1z0Mkjq0Sm4tQ-qh_F47bo-kVD6o68zGNbU4Xi4S-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82445">
              <a:off x="740407" y="3208916"/>
              <a:ext cx="476250" cy="565408"/>
            </a:xfrm>
            <a:prstGeom prst="rect">
              <a:avLst/>
            </a:prstGeom>
            <a:noFill/>
          </p:spPr>
        </p:pic>
        <p:sp>
          <p:nvSpPr>
            <p:cNvPr id="12" name="Oval 11"/>
            <p:cNvSpPr/>
            <p:nvPr/>
          </p:nvSpPr>
          <p:spPr>
            <a:xfrm rot="2194392">
              <a:off x="1455881" y="279391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http://t3.gstatic.com/images?q=tbn:ANd9GcQJzUodRfEv24q_qUDHFRFa6wsD4WOYXx8XLuU5wm20QcCPaHzB"/>
            <p:cNvPicPr>
              <a:picLocks noChangeAspect="1" noChangeArrowheads="1"/>
            </p:cNvPicPr>
            <p:nvPr/>
          </p:nvPicPr>
          <p:blipFill>
            <a:blip r:embed="rId5" cstate="print"/>
            <a:srcRect t="25000" b="16666"/>
            <a:stretch>
              <a:fillRect/>
            </a:stretch>
          </p:blipFill>
          <p:spPr bwMode="auto">
            <a:xfrm>
              <a:off x="1981200" y="3505200"/>
              <a:ext cx="762000" cy="444500"/>
            </a:xfrm>
            <a:prstGeom prst="rect">
              <a:avLst/>
            </a:prstGeom>
            <a:noFill/>
          </p:spPr>
        </p:pic>
        <p:pic>
          <p:nvPicPr>
            <p:cNvPr id="14" name="Picture 14" descr="http://t0.gstatic.com/images?q=tbn:ANd9GcSFTnj1lI1aCMJxZV8AoDPpBUb1A3TTFWJLpqKXSc2l_FL1539q"/>
            <p:cNvPicPr>
              <a:picLocks noChangeAspect="1" noChangeArrowheads="1"/>
            </p:cNvPicPr>
            <p:nvPr/>
          </p:nvPicPr>
          <p:blipFill>
            <a:blip r:embed="rId6" cstate="print"/>
            <a:srcRect l="5263" t="5263" r="5263" b="5263"/>
            <a:stretch>
              <a:fillRect/>
            </a:stretch>
          </p:blipFill>
          <p:spPr bwMode="auto">
            <a:xfrm>
              <a:off x="2057400" y="53340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15" name="Picture 16" descr="http://t3.gstatic.com/images?q=tbn:ANd9GcReQt2Qe1ma_S0drnUr4yp_ikZBeR23h4D26Qtu7txj56B2Lqd8nQ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85800" y="5334000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16" name="Freeform 15"/>
            <p:cNvSpPr/>
            <p:nvPr/>
          </p:nvSpPr>
          <p:spPr>
            <a:xfrm>
              <a:off x="1632190" y="4327301"/>
              <a:ext cx="29185" cy="669702"/>
            </a:xfrm>
            <a:custGeom>
              <a:avLst/>
              <a:gdLst>
                <a:gd name="connsiteX0" fmla="*/ 29185 w 29185"/>
                <a:gd name="connsiteY0" fmla="*/ 0 h 669702"/>
                <a:gd name="connsiteX1" fmla="*/ 16306 w 29185"/>
                <a:gd name="connsiteY1" fmla="*/ 476519 h 669702"/>
                <a:gd name="connsiteX2" fmla="*/ 3427 w 29185"/>
                <a:gd name="connsiteY2" fmla="*/ 515155 h 669702"/>
                <a:gd name="connsiteX3" fmla="*/ 3427 w 29185"/>
                <a:gd name="connsiteY3" fmla="*/ 669702 h 66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85" h="669702">
                  <a:moveTo>
                    <a:pt x="29185" y="0"/>
                  </a:moveTo>
                  <a:cubicBezTo>
                    <a:pt x="24892" y="158840"/>
                    <a:pt x="24241" y="317820"/>
                    <a:pt x="16306" y="476519"/>
                  </a:cubicBezTo>
                  <a:cubicBezTo>
                    <a:pt x="15628" y="490077"/>
                    <a:pt x="4330" y="501610"/>
                    <a:pt x="3427" y="515155"/>
                  </a:cubicBezTo>
                  <a:cubicBezTo>
                    <a:pt x="0" y="566557"/>
                    <a:pt x="3427" y="618186"/>
                    <a:pt x="3427" y="66970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5257800" y="4419600"/>
            <a:ext cx="14478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934200" y="2667000"/>
            <a:ext cx="1981200" cy="3886200"/>
            <a:chOff x="5105400" y="2590800"/>
            <a:chExt cx="1981200" cy="3886200"/>
          </a:xfrm>
        </p:grpSpPr>
        <p:sp>
          <p:nvSpPr>
            <p:cNvPr id="21" name="Oval 20"/>
            <p:cNvSpPr/>
            <p:nvPr/>
          </p:nvSpPr>
          <p:spPr>
            <a:xfrm>
              <a:off x="5257800" y="25908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553200" y="27432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12" descr="http://t3.gstatic.com/images?q=tbn:ANd9GcQJzUodRfEv24q_qUDHFRFa6wsD4WOYXx8XLuU5wm20QcCPaHzB"/>
            <p:cNvPicPr>
              <a:picLocks noChangeAspect="1" noChangeArrowheads="1"/>
            </p:cNvPicPr>
            <p:nvPr/>
          </p:nvPicPr>
          <p:blipFill>
            <a:blip r:embed="rId5" cstate="print"/>
            <a:srcRect t="25000" b="16666"/>
            <a:stretch>
              <a:fillRect/>
            </a:stretch>
          </p:blipFill>
          <p:spPr bwMode="auto">
            <a:xfrm>
              <a:off x="5105400" y="2971800"/>
              <a:ext cx="762000" cy="444500"/>
            </a:xfrm>
            <a:prstGeom prst="rect">
              <a:avLst/>
            </a:prstGeom>
            <a:noFill/>
          </p:spPr>
        </p:pic>
        <p:pic>
          <p:nvPicPr>
            <p:cNvPr id="25" name="Picture 14" descr="http://t0.gstatic.com/images?q=tbn:ANd9GcSFTnj1lI1aCMJxZV8AoDPpBUb1A3TTFWJLpqKXSc2l_FL1539q"/>
            <p:cNvPicPr>
              <a:picLocks noChangeAspect="1" noChangeArrowheads="1"/>
            </p:cNvPicPr>
            <p:nvPr/>
          </p:nvPicPr>
          <p:blipFill>
            <a:blip r:embed="rId6" cstate="print"/>
            <a:srcRect l="5263" t="5263" r="5263" b="5263"/>
            <a:stretch>
              <a:fillRect/>
            </a:stretch>
          </p:blipFill>
          <p:spPr bwMode="auto">
            <a:xfrm>
              <a:off x="5181600" y="52578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26" name="Picture 16" descr="http://t3.gstatic.com/images?q=tbn:ANd9GcReQt2Qe1ma_S0drnUr4yp_ikZBeR23h4D26Qtu7txj56B2Lqd8nQ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77000" y="5257800"/>
              <a:ext cx="609600" cy="609600"/>
            </a:xfrm>
            <a:prstGeom prst="rect">
              <a:avLst/>
            </a:prstGeom>
            <a:noFill/>
          </p:spPr>
        </p:pic>
        <p:pic>
          <p:nvPicPr>
            <p:cNvPr id="22" name="Picture 6" descr="http://t3.gstatic.com/images?q=tbn:ANd9GcTBdLpx0d3x1z0Mkjq0Sm4tQ-qh_F47bo-kVD6o68zGNbU4Xi4S-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82445">
              <a:off x="6531607" y="2980316"/>
              <a:ext cx="476250" cy="565408"/>
            </a:xfrm>
            <a:prstGeom prst="rect">
              <a:avLst/>
            </a:prstGeom>
            <a:noFill/>
          </p:spPr>
        </p:pic>
      </p:grpSp>
      <p:grpSp>
        <p:nvGrpSpPr>
          <p:cNvPr id="29" name="Group 28"/>
          <p:cNvGrpSpPr/>
          <p:nvPr/>
        </p:nvGrpSpPr>
        <p:grpSpPr>
          <a:xfrm>
            <a:off x="228600" y="2971800"/>
            <a:ext cx="1981200" cy="3886200"/>
            <a:chOff x="1143000" y="2590800"/>
            <a:chExt cx="1981200" cy="3886200"/>
          </a:xfrm>
        </p:grpSpPr>
        <p:sp>
          <p:nvSpPr>
            <p:cNvPr id="30" name="Oval 29"/>
            <p:cNvSpPr/>
            <p:nvPr/>
          </p:nvSpPr>
          <p:spPr>
            <a:xfrm>
              <a:off x="1219200" y="25908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6" descr="http://t3.gstatic.com/images?q=tbn:ANd9GcTBdLpx0d3x1z0Mkjq0Sm4tQ-qh_F47bo-kVD6o68zGNbU4Xi4S-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782445">
              <a:off x="1197606" y="2904116"/>
              <a:ext cx="476250" cy="565408"/>
            </a:xfrm>
            <a:prstGeom prst="rect">
              <a:avLst/>
            </a:prstGeom>
            <a:noFill/>
          </p:spPr>
        </p:pic>
        <p:sp>
          <p:nvSpPr>
            <p:cNvPr id="32" name="Oval 31"/>
            <p:cNvSpPr/>
            <p:nvPr/>
          </p:nvSpPr>
          <p:spPr>
            <a:xfrm>
              <a:off x="2514600" y="2743200"/>
              <a:ext cx="381000" cy="37338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12" descr="http://t3.gstatic.com/images?q=tbn:ANd9GcQJzUodRfEv24q_qUDHFRFa6wsD4WOYXx8XLuU5wm20QcCPaHzB"/>
            <p:cNvPicPr>
              <a:picLocks noChangeAspect="1" noChangeArrowheads="1"/>
            </p:cNvPicPr>
            <p:nvPr/>
          </p:nvPicPr>
          <p:blipFill>
            <a:blip r:embed="rId5" cstate="print"/>
            <a:srcRect t="25000" b="16666"/>
            <a:stretch>
              <a:fillRect/>
            </a:stretch>
          </p:blipFill>
          <p:spPr bwMode="auto">
            <a:xfrm>
              <a:off x="2362200" y="2971800"/>
              <a:ext cx="762000" cy="444500"/>
            </a:xfrm>
            <a:prstGeom prst="rect">
              <a:avLst/>
            </a:prstGeom>
            <a:noFill/>
          </p:spPr>
        </p:pic>
        <p:pic>
          <p:nvPicPr>
            <p:cNvPr id="34" name="Picture 14" descr="http://t0.gstatic.com/images?q=tbn:ANd9GcSFTnj1lI1aCMJxZV8AoDPpBUb1A3TTFWJLpqKXSc2l_FL1539q"/>
            <p:cNvPicPr>
              <a:picLocks noChangeAspect="1" noChangeArrowheads="1"/>
            </p:cNvPicPr>
            <p:nvPr/>
          </p:nvPicPr>
          <p:blipFill>
            <a:blip r:embed="rId6" cstate="print"/>
            <a:srcRect l="5263" t="5263" r="5263" b="5263"/>
            <a:stretch>
              <a:fillRect/>
            </a:stretch>
          </p:blipFill>
          <p:spPr bwMode="auto">
            <a:xfrm>
              <a:off x="1143000" y="5257800"/>
              <a:ext cx="533400" cy="533400"/>
            </a:xfrm>
            <a:prstGeom prst="rect">
              <a:avLst/>
            </a:prstGeom>
            <a:noFill/>
          </p:spPr>
        </p:pic>
        <p:pic>
          <p:nvPicPr>
            <p:cNvPr id="35" name="Picture 16" descr="http://t3.gstatic.com/images?q=tbn:ANd9GcReQt2Qe1ma_S0drnUr4yp_ikZBeR23h4D26Qtu7txj56B2Lqd8nQ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38400" y="5257800"/>
              <a:ext cx="609600" cy="609600"/>
            </a:xfrm>
            <a:prstGeom prst="rect">
              <a:avLst/>
            </a:prstGeom>
            <a:noFill/>
          </p:spPr>
        </p:pic>
      </p:grpSp>
      <p:cxnSp>
        <p:nvCxnSpPr>
          <p:cNvPr id="36" name="Straight Arrow Connector 35"/>
          <p:cNvCxnSpPr/>
          <p:nvPr/>
        </p:nvCxnSpPr>
        <p:spPr>
          <a:xfrm>
            <a:off x="2209800" y="4495800"/>
            <a:ext cx="1447800" cy="1588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 </a:t>
            </a:r>
            <a:endParaRPr lang="en-US" sz="6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" y="1905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Crossing over </a:t>
            </a:r>
            <a:r>
              <a:rPr lang="en-US" sz="2400" dirty="0" smtClean="0"/>
              <a:t>is when two homologous chromosomes swap some of their DNA to create two new chromosomes.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2059" r="16533" b="2554"/>
          <a:stretch>
            <a:fillRect/>
          </a:stretch>
        </p:blipFill>
        <p:spPr bwMode="auto">
          <a:xfrm rot="16200000">
            <a:off x="4190999" y="-3047999"/>
            <a:ext cx="762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Over-</a:t>
            </a:r>
            <a:r>
              <a:rPr lang="en-US" sz="4000" b="1" dirty="0" smtClean="0"/>
              <a:t> When and how </a:t>
            </a:r>
            <a:endParaRPr lang="en-US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Crossing over occurs during prophase I of meiosis when the homologous chromosomes match up. </a:t>
            </a:r>
            <a:endParaRPr lang="en-US" sz="2800" dirty="0"/>
          </a:p>
        </p:txBody>
      </p:sp>
      <p:pic>
        <p:nvPicPr>
          <p:cNvPr id="7" name="Picture 2" descr="http://t0.gstatic.com/images?q=tbn:ANd9GcRl_2h9reTVMmWoqHe5hCMf2FLAh8O-H_JkaEX6h1K0VwTlLY_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833343"/>
            <a:ext cx="4419600" cy="4024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Oval 4"/>
          <p:cNvSpPr>
            <a:spLocks noChangeArrowheads="1"/>
          </p:cNvSpPr>
          <p:nvPr/>
        </p:nvSpPr>
        <p:spPr bwMode="auto">
          <a:xfrm rot="20674345">
            <a:off x="740029" y="1769463"/>
            <a:ext cx="310820" cy="1488334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 rot="1124498">
            <a:off x="1198013" y="1724519"/>
            <a:ext cx="279104" cy="1533278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 rot="925655" flipV="1">
            <a:off x="740029" y="3159266"/>
            <a:ext cx="310820" cy="1488334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 rot="20475502" flipV="1">
            <a:off x="1198013" y="3114322"/>
            <a:ext cx="279104" cy="1533278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 rot="20674345">
            <a:off x="1947788" y="1814407"/>
            <a:ext cx="310820" cy="14883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 rot="1124498">
            <a:off x="2405773" y="1769463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 rot="925655" flipV="1">
            <a:off x="1947788" y="3204210"/>
            <a:ext cx="310820" cy="14883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 rot="20475502" flipV="1">
            <a:off x="2405773" y="3159266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 rot="20674345">
            <a:off x="6474347" y="1867994"/>
            <a:ext cx="310820" cy="1488334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 rot="1124498">
            <a:off x="6944523" y="1909189"/>
            <a:ext cx="279104" cy="1533278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 rot="925655" flipV="1">
            <a:off x="6440764" y="3291128"/>
            <a:ext cx="310820" cy="1488334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 rot="20475502" flipV="1">
            <a:off x="6944523" y="3280788"/>
            <a:ext cx="279104" cy="153327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Oval 16"/>
          <p:cNvSpPr>
            <a:spLocks noChangeArrowheads="1"/>
          </p:cNvSpPr>
          <p:nvPr/>
        </p:nvSpPr>
        <p:spPr bwMode="auto">
          <a:xfrm rot="20674345">
            <a:off x="7682106" y="1912937"/>
            <a:ext cx="310820" cy="14883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 rot="1124498">
            <a:off x="8140091" y="1867994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auto">
          <a:xfrm rot="925655" flipV="1">
            <a:off x="7682106" y="3302741"/>
            <a:ext cx="310820" cy="14883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Oval 19"/>
          <p:cNvSpPr>
            <a:spLocks noChangeArrowheads="1"/>
          </p:cNvSpPr>
          <p:nvPr/>
        </p:nvSpPr>
        <p:spPr bwMode="auto">
          <a:xfrm rot="20475502" flipV="1">
            <a:off x="8140091" y="3257797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auto">
          <a:xfrm rot="20674345">
            <a:off x="3505696" y="1957881"/>
            <a:ext cx="310820" cy="1488334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Oval 21"/>
          <p:cNvSpPr>
            <a:spLocks noChangeArrowheads="1"/>
          </p:cNvSpPr>
          <p:nvPr/>
        </p:nvSpPr>
        <p:spPr bwMode="auto">
          <a:xfrm rot="1124498">
            <a:off x="3963680" y="1912937"/>
            <a:ext cx="279104" cy="1533278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auto">
          <a:xfrm rot="925655" flipV="1">
            <a:off x="3505696" y="3347685"/>
            <a:ext cx="310820" cy="1488334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Oval 23"/>
          <p:cNvSpPr>
            <a:spLocks noChangeArrowheads="1"/>
          </p:cNvSpPr>
          <p:nvPr/>
        </p:nvSpPr>
        <p:spPr bwMode="auto">
          <a:xfrm rot="20674345">
            <a:off x="4566291" y="1957881"/>
            <a:ext cx="310820" cy="14883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Oval 24"/>
          <p:cNvSpPr>
            <a:spLocks noChangeArrowheads="1"/>
          </p:cNvSpPr>
          <p:nvPr/>
        </p:nvSpPr>
        <p:spPr bwMode="auto">
          <a:xfrm rot="1124498">
            <a:off x="5024275" y="1912937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Oval 25"/>
          <p:cNvSpPr>
            <a:spLocks noChangeArrowheads="1"/>
          </p:cNvSpPr>
          <p:nvPr/>
        </p:nvSpPr>
        <p:spPr bwMode="auto">
          <a:xfrm rot="2312769" flipV="1">
            <a:off x="4188221" y="3248099"/>
            <a:ext cx="295596" cy="180639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Oval 26"/>
          <p:cNvSpPr>
            <a:spLocks noChangeArrowheads="1"/>
          </p:cNvSpPr>
          <p:nvPr/>
        </p:nvSpPr>
        <p:spPr bwMode="auto">
          <a:xfrm rot="20475502" flipV="1">
            <a:off x="5024275" y="3302741"/>
            <a:ext cx="279104" cy="153327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Oval 27"/>
          <p:cNvSpPr>
            <a:spLocks noChangeArrowheads="1"/>
          </p:cNvSpPr>
          <p:nvPr/>
        </p:nvSpPr>
        <p:spPr bwMode="auto">
          <a:xfrm rot="19287231">
            <a:off x="4242784" y="3212853"/>
            <a:ext cx="295596" cy="1806399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52" name="AutoShape 28"/>
          <p:cNvCxnSpPr>
            <a:cxnSpLocks noChangeShapeType="1"/>
          </p:cNvCxnSpPr>
          <p:nvPr/>
        </p:nvCxnSpPr>
        <p:spPr bwMode="auto">
          <a:xfrm>
            <a:off x="2684876" y="3114322"/>
            <a:ext cx="70537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3" name="AutoShape 29"/>
          <p:cNvCxnSpPr>
            <a:cxnSpLocks noChangeShapeType="1"/>
          </p:cNvCxnSpPr>
          <p:nvPr/>
        </p:nvCxnSpPr>
        <p:spPr bwMode="auto">
          <a:xfrm>
            <a:off x="5533006" y="3114322"/>
            <a:ext cx="70537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3" name="Freeform 32"/>
          <p:cNvSpPr/>
          <p:nvPr/>
        </p:nvSpPr>
        <p:spPr>
          <a:xfrm rot="12751221">
            <a:off x="7558434" y="3932502"/>
            <a:ext cx="386366" cy="734096"/>
          </a:xfrm>
          <a:custGeom>
            <a:avLst/>
            <a:gdLst>
              <a:gd name="connsiteX0" fmla="*/ 386366 w 386366"/>
              <a:gd name="connsiteY0" fmla="*/ 669702 h 734096"/>
              <a:gd name="connsiteX1" fmla="*/ 386366 w 386366"/>
              <a:gd name="connsiteY1" fmla="*/ 669702 h 734096"/>
              <a:gd name="connsiteX2" fmla="*/ 231820 w 386366"/>
              <a:gd name="connsiteY2" fmla="*/ 721217 h 734096"/>
              <a:gd name="connsiteX3" fmla="*/ 141668 w 386366"/>
              <a:gd name="connsiteY3" fmla="*/ 734096 h 734096"/>
              <a:gd name="connsiteX4" fmla="*/ 0 w 386366"/>
              <a:gd name="connsiteY4" fmla="*/ 0 h 734096"/>
              <a:gd name="connsiteX5" fmla="*/ 115910 w 386366"/>
              <a:gd name="connsiteY5" fmla="*/ 12879 h 734096"/>
              <a:gd name="connsiteX6" fmla="*/ 386366 w 386366"/>
              <a:gd name="connsiteY6" fmla="*/ 669702 h 73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366" h="734096">
                <a:moveTo>
                  <a:pt x="386366" y="669702"/>
                </a:moveTo>
                <a:lnTo>
                  <a:pt x="386366" y="669702"/>
                </a:lnTo>
                <a:cubicBezTo>
                  <a:pt x="334851" y="686874"/>
                  <a:pt x="284334" y="707398"/>
                  <a:pt x="231820" y="721217"/>
                </a:cubicBezTo>
                <a:cubicBezTo>
                  <a:pt x="202464" y="728942"/>
                  <a:pt x="141668" y="734096"/>
                  <a:pt x="141668" y="734096"/>
                </a:cubicBezTo>
                <a:lnTo>
                  <a:pt x="0" y="0"/>
                </a:lnTo>
                <a:lnTo>
                  <a:pt x="115910" y="12879"/>
                </a:lnTo>
                <a:lnTo>
                  <a:pt x="386366" y="66970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animBg="1"/>
      <p:bldP spid="1037" grpId="0" animBg="1"/>
      <p:bldP spid="1038" grpId="0" animBg="1"/>
      <p:bldP spid="1039" grpId="0" animBg="1"/>
      <p:bldP spid="1040" grpId="0" animBg="1"/>
      <p:bldP spid="1041" grpId="0" animBg="1"/>
      <p:bldP spid="1042" grpId="0" animBg="1"/>
      <p:bldP spid="10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2059" r="16533" b="2554"/>
          <a:stretch>
            <a:fillRect/>
          </a:stretch>
        </p:blipFill>
        <p:spPr bwMode="auto">
          <a:xfrm rot="16200000">
            <a:off x="4190999" y="-3047999"/>
            <a:ext cx="762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data:image/jpg;base64,/9j/4AAQSkZJRgABAQAAAQABAAD/2wCEAAkGBhQSERUUExQWFRQVFhoXGBgYGBQYGBccGhkXGBcYFxYXHCYgFxkjHhgYHy8gJCcsLCwsFR8xNTAqNSYrLCkBCQoKDgwOGg8PFykcHyAqLCopLCwsNSkpKSksKSkpKSkpLCksLCwsKSkpLCkpKSwsLCwsLCwpKSwpLCksKSwpKf/AABEIAIwAtgMBIgACEQEDEQH/xAAbAAABBQEBAAAAAAAAAAAAAAAGAQIEBQcAA//EAEkQAAECAwQHBAYGCAILAAAAAAECEQADBAYSITEFQVFhcYGREyKhsTJCUpLB0WJyorLh8AcjJDNTgsLSFDQVFkNEVGNzhLPi8v/EABkBAAIDAQAAAAAAAAAAAAAAAAMEAAECBf/EACcRAAICAQQBBQACAwAAAAAAAAABAgMRBBIhMSITIzJBYVGhYoGR/9oADAMBAAIRAxEAPwDZNJVwlSlLIe6HbbqA8YpNCWrM2b2S0hJU91ieLF90S7UH9lmcvMQGUs3s6iUo6lp8Td+MNVVqUG2Lzk1JGmPFRp3TX+HSkteUolhwYk+XWLUQG2pmX55D/u0eJxPPINugdUFKWGasliOUEWhtK9vJEwi6cQoY4FOZG6KagtnfnISqWAhZZJdyMWTeGWLatoj2soHo1a+9M+LCA2Y6Ey1jNLEcUqcQrqW65YiYlNpJmqgx41VSJaFLVglIJPL4/hDpE0KSFDEKAI5iKO2U5pAR/EWE8hifKNSliOQreFkZoy14mzhKKLt97pd8cwCGwJA2wRAxnWi8a2U2pb/ZVGiCBUyclyZqk2uRSYQwsNUYYCDjFVpfTqZBAYqUoEsCzAO5Jx8tUWmqBW1ckdtLU+aFJ6f/AFBKoqUsMxN4XBeaH0smol30gpLkEHUQx8iDzic8B9kKu7OXLPri8M80/gfswXvEshtlglct0csqtN2iTTlKbpWoh2yAG8+QbpEzROkhPlJmAEO+B1EEgjfjrgUtHjUTD7KUpHRz5nrFzY9X7Kn60z75gk60q1L7MRnmTRZ6T0kmTLK1OWZgMyTkBEDQtpBPWqWU3FAOMQXDsctYjxtir9nB/wCaj4wP2enBFZL13ryeqSf6fGOdObU0iSm1JI0B4qNNWjTTqCbpWoh2BZhtJO1otYz3TVTfmTV7VXEncnDzjV03FcGrJOK4DnRGlU1EoTE4O4IOYIwIhYqbESmpX9qYsnkbo8EiFjcXlZNRy0S7RpemmvqS/RoA9IYMd2B8o0TTEm/ImJGZQYz6txQk4ZR0tN00Bu7NHpZ4UhKhiCkHqBAJpCeFrmrfNZx2gOB4CCnQ1Q1HLUMbsr7oPygJUt5Q4v8AnnFaePkyrnlIMrHoalD61KPJ4C5qP1Wy6SD1/PSDuzEq7SyuD9SSPOA7SEtplQk6pijyOIjla3l5/STXigyszOKqWUfot7pKR4CKe2Ex5slPspUvdqA8jEiw855Ck4uiYfFiIqbSz3ql6whATwLOfN4xZL2kak/Ai2WF6tTrACz9k4xoYgFsLLefMVsQ3vH8IOgIJQvA1SvEVoRSIUwpMHCjWwgftZKwlK2LY8CPwggBiptLIvU69qWUOREEreJIzNZQIyJxlVEpWxYfLJWB8C/KNBjONInuuMd8H9BPvykL2oST0xhjULpgaX2gL0oq+ucoPjMI6fjBFY//ACqfrL+8YFJ028gn2lknrjBnZmW1LK+r8TF3cVpFV8ybI1sA9Mdy0HxgSpphTUyiNUxI6lj4EwZWplvSzX1AHoRANUTGmpOxST5GOLfxNEt7NKrp1yWtXspJ6DKM2q1shIP1jzc4wcWpm/s5HtlKepBLdIAq1JWu6NZYcy0Ve8ySJa+TRLMyLtJJDMbgJ54x0WFNJCEJSMkpA6ACEhyKwhlLgWdLcEbQR1wjNqhLSwM2JT0JHwEacRGe6ZkXZk5LAfrCRwUxh3TPloBd0WVDPbRZY4spPMqYeYgfrMEJSM2ixophGjlp2zwkc7ioiolX58pBcupIwzZ3PhB4Lbuf6Dly0g+0dJuSkJ9lCR4CBC0Ei7VTNi0BXhdPlBuIFbZy2XKXqN5B5gKHk3OOPesxYaxeI2w0xjOTvSrzHyil0rOJmz1bVkDgMBFpYstOnH6APRUD86Z3D9JRPIqJHnCcn7cUBb8EFNgaf9VMX7SwnkkfMwVRV2YpOzppY1lN4/zF4s3h+tYikMwWIoVo5oSFjZoQGPKpl3kqT7QI6ho9hDTFohm9QSJbHMG6duBgos7OeiDeqlY5hz8RFHpeTcnTk6iq+P5hj4uOUTbNVLUlQD6pUcfpJ/CHrPKCYrDiTKKef1Q34nn5fnnoWiktIlA5hCR4CM9q0d1CcRgkdeWGf516TLQwA2BoxqXwkap7ZBtDKvU04DWg+GMZzXZA/RBjUaxF6WsbUkdQRGXVXoJfUluYwPlHH1HaJcugytXN7shOp73RIb70DegqXtauWDkFXjwTjq3tFpame8xA9mQ55nDyh9haV1zZh1Mgc8TywEZxutM/KYagx0NCo6HRoc8BdrJN2eTqXLB4kOk+F2DN4HbXUpKZaxqUUngofMCD0PE0DsWYg/STP2S7k9ThyQDEiysrtKu8W7iSrmWSD4n85QpZem/7g/8Aixi/sRTNLmTD6625IceZV0ENWPEJfrAwWZIKIpbW096nJGaFJXydiODKL8NUXV6PGrkhaFIOS0lJ5ho5sllNDLWUBVnakImzjq7FR5JximkSStUuWM1XE7WfAu3XrEvRxIFQ+Yp1pO4lkEPxP51yrJ01+rKtUoKOvMuhPxw+Uc+MW9sRRLOEH6JYAAGQDDllCkQiFw6OkODCYdDVRwVELOhDCPHRCgWtbJZctY9ZJQeIxTq3nrFVoeYezqw+BlO2/EfFucE1qqYqplEZoZY4J9L7JVzgNplsZwfAyi+zBctsefjzh6p7q8C01iWSRSSu0qpaMxfS43DvHwBPPe8aGICLJSr9UpWpCSRxVhzwJ6wbwHUvyx/BupYicRGWaRllAWnWlS09FfkRqZjOLVSLs6ckYOq8P50gnlevCObqFwiXdZHWhnvOVuRLR0SF/wBTcoL7KUNylQ+a3Wf5svBoCammM2o7PWuYUHPJwjwAjTJSWAAyAYRKVluRVS5bHBEdDmjoZDnFMVloZQNPMfYDwN5LGLQxX6cUBTzScrh6+r9po3HtFPpgLWhCUpCVYE3iHyLEEttbDlwg20HKCaeUBlcB64k8y54GM/mU19JOAJUUltZCUHHYO/GkaPUkykFAZJSCBsDDDj8jDepfCAU9s9yYQwphp+EJDADaUpUoXUFJAvLIUk4OCXLbnx5ROsKU3ZwAN68kk7iFBI4gpmH+YQP1k9U9c5YYAPMJL5FSUjJscRj5wQ2CWAmaj1ryVPg6gQU5DUCnh3oSrfuf9FoPM8hNPmhCSpRCUjMksBxMR02hp/40r30/OJVTSpmJKFpCkqwIOR3GKz/VKk/4eX0hp7vofh6ePPP+iYrTkg/7aX7yYb/pqR/Fl+8IiizFKP8Ad5fux6pstSaqeV7ojPufhv2f8v6POstJTykFRmJIDYJIUcSE4AYlnfgDEmh0rKnh5S0rG44jiMx+EQ6yx1NMQUdihDt3kJSFDEHAtg+XOJWi9ByacNKQE6idZ4nOJFWZ5wSXo7PHOSWtmxy18NcZwunuJJSxSQ28pcEDd6ILxolVNCEKUckpJPIEmM0nIUUEucAly2AfAFjv+HCOjpvs59zC+xcpIlLUku6215JSGd9feJw2wRCByxiwmWuXrSq8+tQUBiTrLgh9gEEghe35sJX8UNMCVqaG/Uounvdm6scrqiU9XV7sF5gNtwtpstiyrpcjYVC7/UesK3fEqz4nhZy6a0FR7/f5qIJcbmMyDoGM+sxK7OuaYO935YbFlAO/MAjnvjQTGaPiVT0OBjoQGOg4YW9FDa+oaSlPtrD4tgO8fIDnF2YErWT701KfYQTzUfkBB6VmaBWPESsoZb001fsTwTwMtCTw1dIIbJVRuKknOWXH1VEnwLjpEWy9GJlJOS3pqUPAN4gRXUlaZMxE05eivDVkTyZ+UMSW/dH+AS8cMOzFLaqsEuQRrmdwcD6X2XHOLgKBy2PAHarSXaTVMe7LBQN59c/DlHLultj+hbJYiLoihejqpjYqZIOGSCCTzOB+qIbZOpu1SRgy0FPkoccvCCSloOyoSg59koniUkn5coDNGzbk6SvYpPj3fIwtJbHEC1t2mnKhsKTHPD42IRDUk3mbukZ79jcNe6HvCAxCDoQxxMcYhCotRNu069qmQOZ+TjnAlQSCtNS2SZQy3LSotyB/OEXtr5l5UuXxWfujHrEWzFPfk1LH0gUcDcP9whytba8i0uZ4PPQE3s6lGyakpOAza8PunrBoIzubOKRLmaklJH8pfHXmG5640KUsKAILghwdxGEY1C5TNVP6HvABaJfa1ZSNS0SxyZ+TkwfEsOEZtKmFdRLVj354VyMwHy+Mc299Ilv0h2lZxRVTFjNE690U/wAI0eVMCgCMiARwIeAC0lO0+dvUFe8H+PhBZZer7SllnWBdPFOEZpfk0VW8SaLaFhIWGg40xnVo9K/tMxIF4EhJU47g9FOGsFQI8Y0ZUZtpHRkuYiatSQVzFFycSGODHVtw2w1p15AbcdBPYv8Ayx/6qhhyintUkSTOKmCW7RL6yWDZ+1hzi/sfLakTvKid5di+0wlqaEKlpmXQTKN9twz6Z8om/FjLaTgDei7atQLBI7WW8sEHu7HB2D+2K2zwFTOloAICVErBz7veVxfDqI86mQhXaLKQy8G9psHw/DVBTYHQoloXNZjMOGbtrLk4kkZ7o5s5K23j6BLyeAmnS3SobQR1DRk9XXhNxHrHDAh0l2S6c2LZt+GuERl9XoxAMx095E0h8fVdiwLczFahdBLTSaKovy0KHrJB6gR7tFVZWdepZesgFJ5Et4RbwxF5SCxeUNKY67CTZgDOWvFhvOyHCNFiQhh0ecyYACScg/TGIQzu1mngmsUi8kABKS5xDm6kpD44u8E9j5LU/wBZavl8IFK1KSlaiA81RUrfu4NlBxZ6TcppI+g/Vz8YctzGCQvDDk2AOmNJiUEySUlib95QCrt64LiS14u+GOAMH1nKm/TSzsTdPFOHygbr5UtC6pGtZdX0gRgOGJEWVh57yVI9leHAgGMWSUocNEg0pYLbTlTcp5qtiDyfB/GAOzlWJtVJAHoKGwv3CQQRygvtYodgEnJa0jcdZB3YQOWWpkCu/VpYBKyWfYEjOObZFua4LnzI9rZzUy5xUfXljB8yCQPKJv6Pq2/KWMc0rHBYy8IS21KhSpJUkF7wx3MR5mIVipgRUlGQUggAZd3HyeMfG0p8TDyOhBHQ2MHVHoq4HyjP6gtTpOs/FoOtJTrsqYrYhR6AxndbpCWUCWFC+kF08A58GMOacXtDizUtqWVvS/UkxT2p0oVq7BBwGMwjwT8+kStI6YFNSywGC1ISlA3lg/IqA4kbYEqmfdSR6xLk7THM1NvLSJZLC2ojVs0lV1LsMG84KLH6WKGkTDn+7J2nNJPPCPLQllb1OVqwmTO8jcB6L/Wz6RAq5bu/dUn0hsI/Lw3pKY+m0+2CSlDEjQiqM/0tKuz56PpXuagD8YvrKWoRUou3wZiAHwIvDUplAHFj0irtQkIqiTgFy04nAEuU/wBvWFtTBpYYab3RyT7DT3lLR7K394fhBM0B1hpp7WanVdB5gt8YMXi6nmCN18xOUgFtxcbjtjoUQhMFCHRW6enFMiYRm10cVMB5xZFUUNsaxKJSLymCpiQcy+zLH0rsbgsyRmXTBavD3EjcMicyBlGhS0MANgA6QCaLmJn1UopN5IUVO3sucXyyaD9oNqJdIHUu2B9pZd2pcn95Ky+qTHnYhYE6an2kA+6ceeIi0tfL7spfszGO8KBHwaKCylUP8SkpLhaFMdzXuXo7I5T8bTMuJhBaZiqSk5Xio8mA8zEOysp6iarYhjzV/wCseNqNJoRUoC1M0p8i2JzJ1Nk52xOsbL7s1bZrCX4DEePjHXylUTuY62aCZCSPVmA9QR5tA1oqd2dZLOXfY8FOIMrTSL1LM2hN73SFfCM/XUC+4L3FJvcQEr8iOsce5Ynkq3iSZq6Y6GIW4B2h+sdDgyeOk5JXJmJAxUhQHEggRlNLo1a6gMR35hw7xIvJSgd04JIZyc8I15ZwjwRRovldxN8+swfFxnBoWbUZcNwE/pF0bNUQtKSUlKAGfApmBRDjJxr+URrJWXmzFX5ySmUFkgKJvEakY4kO5J2Fg8aOB4wuqFPSi3uM+ms5ECYptO6D7UXkMmYAWfJQZmVv3xeaoReUHjJx5QRpMyyy2gZ8qolgoUlSezBa+oAIcLN9aQySFeiHGbHGL79ItCpUqWpL4KunG6GvJVipi3os8GkeVRKCklKgCk4EHEHjEtl6qM7FjgALAylpqlAghLLLPeupN26CrHW5GOtnMaC0eFHo6XKfs0JQ5xYZxKgVcdqwSMdqwNCoa0PhIIaGGBO30krTKQnO9fxJANxSF3XTiCWbDbBcRhESu0XLnpCVhwDgxYh8CxjdckpZZUlnhAf+j6hIWsliUghwSWK1lTOcVcTiecHQiPQaORJTdlhhmdZJ2knOJKREslueSRjhEHTlN2lPMSMTdvD6yWUnk4EZ3YuhMurkF0NcUAUu63SshSrwwOrXnyjVCnCKuVZuRLmCYlJCr2Ac3QS4JCduJhaUctNGZRy8oBrb0ip1Sq6oJuICC94YLCFD0c29ksDrgzsnT3aZJOaypfUsDzAB5x71tn5U6ZeWFOwBYkXsXF5s8osUSwAwDAMGhyc04qKJGPOWMnyryFJ9oEdQ0Y/M0cQsq7oZaiSxCv3SZd06mdJV0jYwIrZ9l5Exd9SMTiQCwUccxr/EwnZW5ElByJlAq9KQSCHQkscxgM4WPdAwjoMlg2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g;base64,/9j/4AAQSkZJRgABAQAAAQABAAD/2wCEAAkGBhQSERUUExQWFRQVFhoXGBgYGBQYGBccGhkXGBcYFxYXHCYgFxkjHhgYHy8gJCcsLCwsFR8xNTAqNSYrLCkBCQoKDgwOGg8PFykcHyAqLCopLCwsNSkpKSksKSkpKSkpLCksLCwsKSkpLCkpKSwsLCwsLCwpKSwpLCksKSwpKf/AABEIAIwAtgMBIgACEQEDEQH/xAAbAAABBQEBAAAAAAAAAAAAAAAGAQIEBQcAA//EAEkQAAECAwQHBAYGCAILAAAAAAECEQADBAYSITEFQVFhcYGREyKhsTJCUpLB0WJyorLh8AcjJDNTgsLSFDQVFkNEVGNzhLPi8v/EABkBAAIDAQAAAAAAAAAAAAAAAAMEAAECBf/EACcRAAICAQQBBQACAwAAAAAAAAABAgMRBBIhMSITIzJBYVGhYoGR/9oADAMBAAIRAxEAPwDZNJVwlSlLIe6HbbqA8YpNCWrM2b2S0hJU91ieLF90S7UH9lmcvMQGUs3s6iUo6lp8Td+MNVVqUG2Lzk1JGmPFRp3TX+HSkteUolhwYk+XWLUQG2pmX55D/u0eJxPPINugdUFKWGasliOUEWhtK9vJEwi6cQoY4FOZG6KagtnfnISqWAhZZJdyMWTeGWLatoj2soHo1a+9M+LCA2Y6Ey1jNLEcUqcQrqW65YiYlNpJmqgx41VSJaFLVglIJPL4/hDpE0KSFDEKAI5iKO2U5pAR/EWE8hifKNSliOQreFkZoy14mzhKKLt97pd8cwCGwJA2wRAxnWi8a2U2pb/ZVGiCBUyclyZqk2uRSYQwsNUYYCDjFVpfTqZBAYqUoEsCzAO5Jx8tUWmqBW1ckdtLU+aFJ6f/AFBKoqUsMxN4XBeaH0smol30gpLkEHUQx8iDzic8B9kKu7OXLPri8M80/gfswXvEshtlglct0csqtN2iTTlKbpWoh2yAG8+QbpEzROkhPlJmAEO+B1EEgjfjrgUtHjUTD7KUpHRz5nrFzY9X7Kn60z75gk60q1L7MRnmTRZ6T0kmTLK1OWZgMyTkBEDQtpBPWqWU3FAOMQXDsctYjxtir9nB/wCaj4wP2enBFZL13ryeqSf6fGOdObU0iSm1JI0B4qNNWjTTqCbpWoh2BZhtJO1otYz3TVTfmTV7VXEncnDzjV03FcGrJOK4DnRGlU1EoTE4O4IOYIwIhYqbESmpX9qYsnkbo8EiFjcXlZNRy0S7RpemmvqS/RoA9IYMd2B8o0TTEm/ImJGZQYz6txQk4ZR0tN00Bu7NHpZ4UhKhiCkHqBAJpCeFrmrfNZx2gOB4CCnQ1Q1HLUMbsr7oPygJUt5Q4v8AnnFaePkyrnlIMrHoalD61KPJ4C5qP1Wy6SD1/PSDuzEq7SyuD9SSPOA7SEtplQk6pijyOIjla3l5/STXigyszOKqWUfot7pKR4CKe2Ex5slPspUvdqA8jEiw855Ck4uiYfFiIqbSz3ql6whATwLOfN4xZL2kak/Ai2WF6tTrACz9k4xoYgFsLLefMVsQ3vH8IOgIJQvA1SvEVoRSIUwpMHCjWwgftZKwlK2LY8CPwggBiptLIvU69qWUOREEreJIzNZQIyJxlVEpWxYfLJWB8C/KNBjONInuuMd8H9BPvykL2oST0xhjULpgaX2gL0oq+ucoPjMI6fjBFY//ACqfrL+8YFJ028gn2lknrjBnZmW1LK+r8TF3cVpFV8ybI1sA9Mdy0HxgSpphTUyiNUxI6lj4EwZWplvSzX1AHoRANUTGmpOxST5GOLfxNEt7NKrp1yWtXspJ6DKM2q1shIP1jzc4wcWpm/s5HtlKepBLdIAq1JWu6NZYcy0Ve8ySJa+TRLMyLtJJDMbgJ54x0WFNJCEJSMkpA6ACEhyKwhlLgWdLcEbQR1wjNqhLSwM2JT0JHwEacRGe6ZkXZk5LAfrCRwUxh3TPloBd0WVDPbRZY4spPMqYeYgfrMEJSM2ixophGjlp2zwkc7ioiolX58pBcupIwzZ3PhB4Lbuf6Dly0g+0dJuSkJ9lCR4CBC0Ei7VTNi0BXhdPlBuIFbZy2XKXqN5B5gKHk3OOPesxYaxeI2w0xjOTvSrzHyil0rOJmz1bVkDgMBFpYstOnH6APRUD86Z3D9JRPIqJHnCcn7cUBb8EFNgaf9VMX7SwnkkfMwVRV2YpOzppY1lN4/zF4s3h+tYikMwWIoVo5oSFjZoQGPKpl3kqT7QI6ho9hDTFohm9QSJbHMG6duBgos7OeiDeqlY5hz8RFHpeTcnTk6iq+P5hj4uOUTbNVLUlQD6pUcfpJ/CHrPKCYrDiTKKef1Q34nn5fnnoWiktIlA5hCR4CM9q0d1CcRgkdeWGf516TLQwA2BoxqXwkap7ZBtDKvU04DWg+GMZzXZA/RBjUaxF6WsbUkdQRGXVXoJfUluYwPlHH1HaJcugytXN7shOp73RIb70DegqXtauWDkFXjwTjq3tFpame8xA9mQ55nDyh9haV1zZh1Mgc8TywEZxutM/KYagx0NCo6HRoc8BdrJN2eTqXLB4kOk+F2DN4HbXUpKZaxqUUngofMCD0PE0DsWYg/STP2S7k9ThyQDEiysrtKu8W7iSrmWSD4n85QpZem/7g/8Aixi/sRTNLmTD6625IceZV0ENWPEJfrAwWZIKIpbW096nJGaFJXydiODKL8NUXV6PGrkhaFIOS0lJ5ho5sllNDLWUBVnakImzjq7FR5JximkSStUuWM1XE7WfAu3XrEvRxIFQ+Yp1pO4lkEPxP51yrJ01+rKtUoKOvMuhPxw+Uc+MW9sRRLOEH6JYAAGQDDllCkQiFw6OkODCYdDVRwVELOhDCPHRCgWtbJZctY9ZJQeIxTq3nrFVoeYezqw+BlO2/EfFucE1qqYqplEZoZY4J9L7JVzgNplsZwfAyi+zBctsefjzh6p7q8C01iWSRSSu0qpaMxfS43DvHwBPPe8aGICLJSr9UpWpCSRxVhzwJ6wbwHUvyx/BupYicRGWaRllAWnWlS09FfkRqZjOLVSLs6ckYOq8P50gnlevCObqFwiXdZHWhnvOVuRLR0SF/wBTcoL7KUNylQ+a3Wf5svBoCammM2o7PWuYUHPJwjwAjTJSWAAyAYRKVluRVS5bHBEdDmjoZDnFMVloZQNPMfYDwN5LGLQxX6cUBTzScrh6+r9po3HtFPpgLWhCUpCVYE3iHyLEEttbDlwg20HKCaeUBlcB64k8y54GM/mU19JOAJUUltZCUHHYO/GkaPUkykFAZJSCBsDDDj8jDepfCAU9s9yYQwphp+EJDADaUpUoXUFJAvLIUk4OCXLbnx5ROsKU3ZwAN68kk7iFBI4gpmH+YQP1k9U9c5YYAPMJL5FSUjJscRj5wQ2CWAmaj1ryVPg6gQU5DUCnh3oSrfuf9FoPM8hNPmhCSpRCUjMksBxMR02hp/40r30/OJVTSpmJKFpCkqwIOR3GKz/VKk/4eX0hp7vofh6ePPP+iYrTkg/7aX7yYb/pqR/Fl+8IiizFKP8Ad5fux6pstSaqeV7ojPufhv2f8v6POstJTykFRmJIDYJIUcSE4AYlnfgDEmh0rKnh5S0rG44jiMx+EQ6yx1NMQUdihDt3kJSFDEHAtg+XOJWi9ByacNKQE6idZ4nOJFWZ5wSXo7PHOSWtmxy18NcZwunuJJSxSQ28pcEDd6ILxolVNCEKUckpJPIEmM0nIUUEucAly2AfAFjv+HCOjpvs59zC+xcpIlLUku6215JSGd9feJw2wRCByxiwmWuXrSq8+tQUBiTrLgh9gEEghe35sJX8UNMCVqaG/Uounvdm6scrqiU9XV7sF5gNtwtpstiyrpcjYVC7/UesK3fEqz4nhZy6a0FR7/f5qIJcbmMyDoGM+sxK7OuaYO935YbFlAO/MAjnvjQTGaPiVT0OBjoQGOg4YW9FDa+oaSlPtrD4tgO8fIDnF2YErWT701KfYQTzUfkBB6VmaBWPESsoZb001fsTwTwMtCTw1dIIbJVRuKknOWXH1VEnwLjpEWy9GJlJOS3pqUPAN4gRXUlaZMxE05eivDVkTyZ+UMSW/dH+AS8cMOzFLaqsEuQRrmdwcD6X2XHOLgKBy2PAHarSXaTVMe7LBQN59c/DlHLultj+hbJYiLoihejqpjYqZIOGSCCTzOB+qIbZOpu1SRgy0FPkoccvCCSloOyoSg59koniUkn5coDNGzbk6SvYpPj3fIwtJbHEC1t2mnKhsKTHPD42IRDUk3mbukZ79jcNe6HvCAxCDoQxxMcYhCotRNu069qmQOZ+TjnAlQSCtNS2SZQy3LSotyB/OEXtr5l5UuXxWfujHrEWzFPfk1LH0gUcDcP9whytba8i0uZ4PPQE3s6lGyakpOAza8PunrBoIzubOKRLmaklJH8pfHXmG5640KUsKAILghwdxGEY1C5TNVP6HvABaJfa1ZSNS0SxyZ+TkwfEsOEZtKmFdRLVj354VyMwHy+Mc299Ilv0h2lZxRVTFjNE690U/wAI0eVMCgCMiARwIeAC0lO0+dvUFe8H+PhBZZer7SllnWBdPFOEZpfk0VW8SaLaFhIWGg40xnVo9K/tMxIF4EhJU47g9FOGsFQI8Y0ZUZtpHRkuYiatSQVzFFycSGODHVtw2w1p15AbcdBPYv8Ayx/6qhhyintUkSTOKmCW7RL6yWDZ+1hzi/sfLakTvKid5di+0wlqaEKlpmXQTKN9twz6Z8om/FjLaTgDei7atQLBI7WW8sEHu7HB2D+2K2zwFTOloAICVErBz7veVxfDqI86mQhXaLKQy8G9psHw/DVBTYHQoloXNZjMOGbtrLk4kkZ7o5s5K23j6BLyeAmnS3SobQR1DRk9XXhNxHrHDAh0l2S6c2LZt+GuERl9XoxAMx095E0h8fVdiwLczFahdBLTSaKovy0KHrJB6gR7tFVZWdepZesgFJ5Et4RbwxF5SCxeUNKY67CTZgDOWvFhvOyHCNFiQhh0ecyYACScg/TGIQzu1mngmsUi8kABKS5xDm6kpD44u8E9j5LU/wBZavl8IFK1KSlaiA81RUrfu4NlBxZ6TcppI+g/Vz8YctzGCQvDDk2AOmNJiUEySUlib95QCrt64LiS14u+GOAMH1nKm/TSzsTdPFOHygbr5UtC6pGtZdX0gRgOGJEWVh57yVI9leHAgGMWSUocNEg0pYLbTlTcp5qtiDyfB/GAOzlWJtVJAHoKGwv3CQQRygvtYodgEnJa0jcdZB3YQOWWpkCu/VpYBKyWfYEjOObZFua4LnzI9rZzUy5xUfXljB8yCQPKJv6Pq2/KWMc0rHBYy8IS21KhSpJUkF7wx3MR5mIVipgRUlGQUggAZd3HyeMfG0p8TDyOhBHQ2MHVHoq4HyjP6gtTpOs/FoOtJTrsqYrYhR6AxndbpCWUCWFC+kF08A58GMOacXtDizUtqWVvS/UkxT2p0oVq7BBwGMwjwT8+kStI6YFNSywGC1ISlA3lg/IqA4kbYEqmfdSR6xLk7THM1NvLSJZLC2ojVs0lV1LsMG84KLH6WKGkTDn+7J2nNJPPCPLQllb1OVqwmTO8jcB6L/Wz6RAq5bu/dUn0hsI/Lw3pKY+m0+2CSlDEjQiqM/0tKuz56PpXuagD8YvrKWoRUou3wZiAHwIvDUplAHFj0irtQkIqiTgFy04nAEuU/wBvWFtTBpYYab3RyT7DT3lLR7K394fhBM0B1hpp7WanVdB5gt8YMXi6nmCN18xOUgFtxcbjtjoUQhMFCHRW6enFMiYRm10cVMB5xZFUUNsaxKJSLymCpiQcy+zLH0rsbgsyRmXTBavD3EjcMicyBlGhS0MANgA6QCaLmJn1UopN5IUVO3sucXyyaD9oNqJdIHUu2B9pZd2pcn95Ky+qTHnYhYE6an2kA+6ceeIi0tfL7spfszGO8KBHwaKCylUP8SkpLhaFMdzXuXo7I5T8bTMuJhBaZiqSk5Xio8mA8zEOysp6iarYhjzV/wCseNqNJoRUoC1M0p8i2JzJ1Nk52xOsbL7s1bZrCX4DEePjHXylUTuY62aCZCSPVmA9QR5tA1oqd2dZLOXfY8FOIMrTSL1LM2hN73SFfCM/XUC+4L3FJvcQEr8iOsce5Ynkq3iSZq6Y6GIW4B2h+sdDgyeOk5JXJmJAxUhQHEggRlNLo1a6gMR35hw7xIvJSgd04JIZyc8I15ZwjwRRovldxN8+swfFxnBoWbUZcNwE/pF0bNUQtKSUlKAGfApmBRDjJxr+URrJWXmzFX5ySmUFkgKJvEakY4kO5J2Fg8aOB4wuqFPSi3uM+ms5ECYptO6D7UXkMmYAWfJQZmVv3xeaoReUHjJx5QRpMyyy2gZ8qolgoUlSezBa+oAIcLN9aQySFeiHGbHGL79ItCpUqWpL4KunG6GvJVipi3os8GkeVRKCklKgCk4EHEHjEtl6qM7FjgALAylpqlAghLLLPeupN26CrHW5GOtnMaC0eFHo6XKfs0JQ5xYZxKgVcdqwSMdqwNCoa0PhIIaGGBO30krTKQnO9fxJANxSF3XTiCWbDbBcRhESu0XLnpCVhwDgxYh8CxjdckpZZUlnhAf+j6hIWsliUghwSWK1lTOcVcTiecHQiPQaORJTdlhhmdZJ2knOJKREslueSRjhEHTlN2lPMSMTdvD6yWUnk4EZ3YuhMurkF0NcUAUu63SshSrwwOrXnyjVCnCKuVZuRLmCYlJCr2Ac3QS4JCduJhaUctNGZRy8oBrb0ip1Sq6oJuICC94YLCFD0c29ksDrgzsnT3aZJOaypfUsDzAB5x71tn5U6ZeWFOwBYkXsXF5s8osUSwAwDAMGhyc04qKJGPOWMnyryFJ9oEdQ0Y/M0cQsq7oZaiSxCv3SZd06mdJV0jYwIrZ9l5Exd9SMTiQCwUccxr/EwnZW5ElByJlAq9KQSCHQkscxgM4WPdAwjoMlg2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2438400"/>
            <a:ext cx="5562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Crossing over is important because it increases </a:t>
            </a:r>
            <a:r>
              <a:rPr lang="en-US" sz="2400" b="1" dirty="0" smtClean="0"/>
              <a:t>the likelihood that genes will not stay linked together. 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4876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Therefore crossing over increases </a:t>
            </a:r>
            <a:r>
              <a:rPr lang="en-US" sz="2400" b="1" dirty="0" smtClean="0"/>
              <a:t>genetic diversity.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Crossing Over-</a:t>
            </a:r>
            <a:r>
              <a:rPr lang="en-US" sz="4000" b="1" dirty="0" smtClean="0"/>
              <a:t> Importance of 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143</Words>
  <Application>Microsoft Macintosh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Chelsea L. Keller</dc:creator>
  <cp:lastModifiedBy>Neag School of Education Student</cp:lastModifiedBy>
  <cp:revision>10</cp:revision>
  <cp:lastPrinted>2012-01-09T13:53:50Z</cp:lastPrinted>
  <dcterms:created xsi:type="dcterms:W3CDTF">2011-01-13T18:05:54Z</dcterms:created>
  <dcterms:modified xsi:type="dcterms:W3CDTF">2012-01-09T15:41:45Z</dcterms:modified>
</cp:coreProperties>
</file>