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2" r:id="rId4"/>
    <p:sldId id="259" r:id="rId5"/>
    <p:sldId id="273" r:id="rId6"/>
    <p:sldId id="274" r:id="rId7"/>
    <p:sldId id="258" r:id="rId8"/>
    <p:sldId id="261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8" d="100"/>
          <a:sy n="78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19AE8-F71F-9248-AE40-7C855A0ECC4B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E8255-1E6C-BF44-8EE8-0BD121BA64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16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8255-1E6C-BF44-8EE8-0BD121BA64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</a:t>
            </a:r>
            <a:r>
              <a:rPr lang="en-US" baseline="0" dirty="0" smtClean="0"/>
              <a:t> change vs. chemical change</a:t>
            </a:r>
          </a:p>
          <a:p>
            <a:r>
              <a:rPr lang="en-US" baseline="0" dirty="0" smtClean="0"/>
              <a:t>Some reactions release energy, some absorb energy to break and form bonds</a:t>
            </a:r>
          </a:p>
          <a:p>
            <a:r>
              <a:rPr lang="en-US" baseline="0" dirty="0" smtClean="0"/>
              <a:t>Metabolism = all </a:t>
            </a:r>
            <a:r>
              <a:rPr lang="en-US" baseline="0" dirty="0" err="1" smtClean="0"/>
              <a:t>chem</a:t>
            </a:r>
            <a:r>
              <a:rPr lang="en-US" baseline="0" dirty="0" smtClean="0"/>
              <a:t> reactions in organism</a:t>
            </a:r>
          </a:p>
          <a:p>
            <a:r>
              <a:rPr lang="en-US" baseline="0" dirty="0" smtClean="0"/>
              <a:t>Single reactions often happen as part of larger series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8255-1E6C-BF44-8EE8-0BD121BA645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Like rolling boulder down a hill – need to push it first…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8255-1E6C-BF44-8EE8-0BD121BA645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	low rate – slow</a:t>
            </a:r>
          </a:p>
          <a:p>
            <a:r>
              <a:rPr lang="en-US" baseline="0" dirty="0" smtClean="0"/>
              <a:t>	high rate – fast</a:t>
            </a:r>
          </a:p>
          <a:p>
            <a:r>
              <a:rPr lang="en-US" baseline="0" dirty="0" smtClean="0"/>
              <a:t>Depends on type of molecules combining</a:t>
            </a:r>
          </a:p>
          <a:p>
            <a:r>
              <a:rPr lang="en-US" baseline="0" dirty="0" smtClean="0"/>
              <a:t>Collision Theory – more collisions, more likely reactions will happen</a:t>
            </a:r>
          </a:p>
          <a:p>
            <a:r>
              <a:rPr lang="en-US" baseline="0" dirty="0" smtClean="0"/>
              <a:t>	what would make more collisions?</a:t>
            </a:r>
          </a:p>
          <a:p>
            <a:r>
              <a:rPr lang="en-US" baseline="0" dirty="0" smtClean="0"/>
              <a:t>		concentration (increase = more molecules in a space, more likely to hit each other)</a:t>
            </a:r>
          </a:p>
          <a:p>
            <a:r>
              <a:rPr lang="en-US" baseline="0" dirty="0" smtClean="0"/>
              <a:t>		temperature (increase = molecules moving around quicker, more likely to hit each other)</a:t>
            </a:r>
          </a:p>
          <a:p>
            <a:r>
              <a:rPr lang="en-US" baseline="0" dirty="0" smtClean="0"/>
              <a:t>		pressure (increase pressure = less space to move, molecules hit each other more often)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8255-1E6C-BF44-8EE8-0BD121BA645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Catalysts can:</a:t>
            </a:r>
          </a:p>
          <a:p>
            <a:r>
              <a:rPr lang="en-US" dirty="0" smtClean="0"/>
              <a:t>	help</a:t>
            </a:r>
            <a:r>
              <a:rPr lang="en-US" baseline="0" dirty="0" smtClean="0"/>
              <a:t> molecule shift structure</a:t>
            </a:r>
          </a:p>
          <a:p>
            <a:r>
              <a:rPr lang="en-US" baseline="0" dirty="0" smtClean="0"/>
              <a:t>	make two molecules combine, releases a lot of energy and energy might help another reaction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8255-1E6C-BF44-8EE8-0BD121BA645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Anything that changes the shape of an enzyme</a:t>
            </a:r>
            <a:r>
              <a:rPr lang="en-US" baseline="0" dirty="0" smtClean="0"/>
              <a:t> can affect the activity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Conditions that affect bonds will affect shape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8255-1E6C-BF44-8EE8-0BD121BA645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Salivary amylase – breaks down sugars (starch</a:t>
            </a:r>
            <a:r>
              <a:rPr lang="en-US" baseline="0" dirty="0" smtClean="0"/>
              <a:t> to glucose)</a:t>
            </a:r>
          </a:p>
          <a:p>
            <a:r>
              <a:rPr lang="en-US" baseline="0" dirty="0" smtClean="0"/>
              <a:t>	located in mouth</a:t>
            </a:r>
          </a:p>
          <a:p>
            <a:r>
              <a:rPr lang="en-US" baseline="0" dirty="0" smtClean="0"/>
              <a:t>Pepsin – works in stomach (proteins)</a:t>
            </a:r>
          </a:p>
          <a:p>
            <a:r>
              <a:rPr lang="en-US" baseline="0" dirty="0" err="1" smtClean="0"/>
              <a:t>Trypsin</a:t>
            </a:r>
            <a:r>
              <a:rPr lang="en-US" baseline="0" dirty="0" smtClean="0"/>
              <a:t> – intestine (proteins) </a:t>
            </a:r>
          </a:p>
          <a:p>
            <a:r>
              <a:rPr lang="en-US" baseline="0" dirty="0" err="1" smtClean="0"/>
              <a:t>Arginase</a:t>
            </a:r>
            <a:r>
              <a:rPr lang="en-US" baseline="0" dirty="0" smtClean="0"/>
              <a:t> – liver (makes urea)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8255-1E6C-BF44-8EE8-0BD121BA645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Cystic fibrosis</a:t>
            </a:r>
            <a:r>
              <a:rPr lang="en-US" baseline="0" dirty="0" smtClean="0"/>
              <a:t> – mutation to a gene in charge of making components of sweat, mucus, and digestive enzymes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E8255-1E6C-BF44-8EE8-0BD121BA645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88FD47F-9485-6942-AE43-2023B73BA80E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E08D5972-974A-AB42-ABA8-7B2D02159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47F-9485-6942-AE43-2023B73BA80E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5972-974A-AB42-ABA8-7B2D02159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47F-9485-6942-AE43-2023B73BA80E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5972-974A-AB42-ABA8-7B2D02159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47F-9485-6942-AE43-2023B73BA80E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5972-974A-AB42-ABA8-7B2D02159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47F-9485-6942-AE43-2023B73BA80E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5972-974A-AB42-ABA8-7B2D02159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47F-9485-6942-AE43-2023B73BA80E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5972-974A-AB42-ABA8-7B2D02159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47F-9485-6942-AE43-2023B73BA80E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5972-974A-AB42-ABA8-7B2D02159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88FD47F-9485-6942-AE43-2023B73BA80E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47F-9485-6942-AE43-2023B73BA80E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5972-974A-AB42-ABA8-7B2D02159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47F-9485-6942-AE43-2023B73BA80E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5972-974A-AB42-ABA8-7B2D02159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47F-9485-6942-AE43-2023B73BA80E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5972-974A-AB42-ABA8-7B2D02159E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47F-9485-6942-AE43-2023B73BA80E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5972-974A-AB42-ABA8-7B2D02159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47F-9485-6942-AE43-2023B73BA80E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5972-974A-AB42-ABA8-7B2D02159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47F-9485-6942-AE43-2023B73BA80E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5972-974A-AB42-ABA8-7B2D02159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88FD47F-9485-6942-AE43-2023B73BA80E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08D5972-974A-AB42-ABA8-7B2D02159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&amp; Chemical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610758"/>
            <a:ext cx="4953000" cy="370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609600"/>
            <a:ext cx="4178300" cy="270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who has Cystic Fibrosis, causes, among other things, a deficiency in pancreatic enzymes.  These enzymes help fat and protein molecules to be broken down and stored properly.  Before every meal or snack, she or he has to take “enzymes.”</a:t>
            </a:r>
          </a:p>
          <a:p>
            <a:r>
              <a:rPr lang="en-US" dirty="0" smtClean="0"/>
              <a:t>What would happen if she or he did </a:t>
            </a:r>
            <a:r>
              <a:rPr lang="en-US" i="1" dirty="0" smtClean="0"/>
              <a:t>not</a:t>
            </a:r>
            <a:r>
              <a:rPr lang="en-US" dirty="0" smtClean="0"/>
              <a:t> take these enzymes?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Bonds </a:t>
            </a:r>
            <a:r>
              <a:rPr lang="en-US" u="sng" dirty="0" smtClean="0"/>
              <a:t>break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u="sng" dirty="0" smtClean="0"/>
              <a:t>form</a:t>
            </a:r>
            <a:r>
              <a:rPr lang="en-US" dirty="0" smtClean="0"/>
              <a:t> during a chemical </a:t>
            </a:r>
            <a:r>
              <a:rPr lang="en-US" dirty="0" smtClean="0"/>
              <a:t>reaction</a:t>
            </a:r>
          </a:p>
          <a:p>
            <a:pPr lvl="1"/>
            <a:r>
              <a:rPr lang="en-US" b="1" u="sng" dirty="0">
                <a:latin typeface="Arial" charset="0"/>
              </a:rPr>
              <a:t>Bond energy </a:t>
            </a:r>
            <a:r>
              <a:rPr lang="en-US" dirty="0">
                <a:latin typeface="Arial" charset="0"/>
              </a:rPr>
              <a:t>is the amount of energy that breaks a bond</a:t>
            </a:r>
            <a:r>
              <a:rPr lang="en-US" dirty="0" smtClean="0">
                <a:latin typeface="Arial" charset="0"/>
              </a:rPr>
              <a:t>.</a:t>
            </a:r>
            <a:endParaRPr lang="en-US" dirty="0" smtClean="0"/>
          </a:p>
          <a:p>
            <a:pPr lvl="2"/>
            <a:r>
              <a:rPr lang="en-US" b="1" dirty="0" smtClean="0"/>
              <a:t>Energy</a:t>
            </a:r>
            <a:r>
              <a:rPr lang="en-US" dirty="0" smtClean="0"/>
              <a:t> is </a:t>
            </a:r>
            <a:r>
              <a:rPr lang="en-US" b="1" dirty="0" smtClean="0"/>
              <a:t>added to break </a:t>
            </a:r>
            <a:r>
              <a:rPr lang="en-US" dirty="0" smtClean="0"/>
              <a:t>bonds</a:t>
            </a:r>
          </a:p>
          <a:p>
            <a:pPr lvl="2"/>
            <a:r>
              <a:rPr lang="en-US" dirty="0" smtClean="0"/>
              <a:t>Energy is </a:t>
            </a:r>
            <a:r>
              <a:rPr lang="en-US" b="1" dirty="0" smtClean="0"/>
              <a:t>released </a:t>
            </a:r>
            <a:r>
              <a:rPr lang="en-US" dirty="0" smtClean="0"/>
              <a:t>when bonds form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82889" y="4928176"/>
            <a:ext cx="3641724" cy="584776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 smtClean="0"/>
              <a:t>2H</a:t>
            </a:r>
            <a:r>
              <a:rPr lang="en-US" sz="3200" baseline="-25000" dirty="0" smtClean="0"/>
              <a:t>2 </a:t>
            </a:r>
            <a:r>
              <a:rPr lang="en-US" sz="3200" dirty="0" smtClean="0"/>
              <a:t>+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2H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O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453885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28398" y="4538853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200400"/>
            <a:ext cx="8534400" cy="109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/>
              <a:t>6O</a:t>
            </a:r>
            <a:r>
              <a:rPr lang="en-US" sz="3600" baseline="-25000" dirty="0"/>
              <a:t>2</a:t>
            </a:r>
            <a:r>
              <a:rPr lang="en-US" sz="3600" dirty="0"/>
              <a:t> + C</a:t>
            </a:r>
            <a:r>
              <a:rPr lang="en-US" sz="3600" baseline="-25000" dirty="0"/>
              <a:t>6</a:t>
            </a:r>
            <a:r>
              <a:rPr lang="en-US" sz="3600" dirty="0"/>
              <a:t>H</a:t>
            </a:r>
            <a:r>
              <a:rPr lang="en-US" sz="3600" baseline="-25000" dirty="0"/>
              <a:t>12</a:t>
            </a:r>
            <a:r>
              <a:rPr lang="en-US" sz="3600" dirty="0"/>
              <a:t>O</a:t>
            </a:r>
            <a:r>
              <a:rPr lang="en-US" sz="3600" baseline="-25000" dirty="0"/>
              <a:t>6</a:t>
            </a:r>
            <a:r>
              <a:rPr lang="en-US" sz="3600" dirty="0"/>
              <a:t>			</a:t>
            </a:r>
            <a:r>
              <a:rPr lang="en-US" sz="3600" dirty="0" smtClean="0"/>
              <a:t>     6CO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/>
              <a:t>+ 6H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</a:p>
          <a:p>
            <a:pPr algn="ctr"/>
            <a:endParaRPr lang="en-US" sz="4400" baseline="-25000" dirty="0">
              <a:solidFill>
                <a:schemeClr val="accent2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457200" y="3886200"/>
            <a:ext cx="3810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/>
              <a:t>REACTANTS</a:t>
            </a:r>
          </a:p>
          <a:p>
            <a:endParaRPr lang="en-US" dirty="0"/>
          </a:p>
          <a:p>
            <a:pPr marL="0" lvl="1"/>
            <a:r>
              <a:rPr lang="en-US" b="1" dirty="0"/>
              <a:t>Reactants </a:t>
            </a:r>
            <a:r>
              <a:rPr lang="en-US" dirty="0"/>
              <a:t>are </a:t>
            </a:r>
            <a:r>
              <a:rPr lang="en-US" b="1" dirty="0"/>
              <a:t>changed </a:t>
            </a:r>
            <a:r>
              <a:rPr lang="en-US" dirty="0"/>
              <a:t>during a chemical reaction.</a:t>
            </a:r>
          </a:p>
          <a:p>
            <a:endParaRPr lang="en-US" dirty="0"/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257800" y="3886200"/>
            <a:ext cx="3276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/>
            <a:r>
              <a:rPr lang="en-US" b="1" dirty="0"/>
              <a:t>PRODUCTS</a:t>
            </a:r>
          </a:p>
          <a:p>
            <a:pPr marL="0" lvl="1"/>
            <a:r>
              <a:rPr lang="en-US" dirty="0"/>
              <a:t>  </a:t>
            </a:r>
          </a:p>
          <a:p>
            <a:pPr marL="0" lvl="1"/>
            <a:r>
              <a:rPr lang="en-US" b="1" dirty="0"/>
              <a:t>Products </a:t>
            </a:r>
            <a:r>
              <a:rPr lang="en-US" dirty="0"/>
              <a:t>are </a:t>
            </a:r>
            <a:r>
              <a:rPr lang="en-US" b="1" dirty="0"/>
              <a:t>made </a:t>
            </a:r>
            <a:r>
              <a:rPr lang="en-US" dirty="0"/>
              <a:t>by a chemical reaction.</a:t>
            </a:r>
          </a:p>
          <a:p>
            <a:endParaRPr lang="en-US" dirty="0"/>
          </a:p>
        </p:txBody>
      </p:sp>
      <p:cxnSp>
        <p:nvCxnSpPr>
          <p:cNvPr id="11" name="Straight Arrow Connector 11"/>
          <p:cNvCxnSpPr>
            <a:cxnSpLocks noChangeShapeType="1"/>
          </p:cNvCxnSpPr>
          <p:nvPr/>
        </p:nvCxnSpPr>
        <p:spPr bwMode="auto">
          <a:xfrm>
            <a:off x="3962400" y="3581400"/>
            <a:ext cx="1295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228600" y="2895600"/>
            <a:ext cx="8686800" cy="29718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5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uld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308" y="3353821"/>
            <a:ext cx="411480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17272"/>
            <a:ext cx="7924799" cy="184032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Chemical reactions </a:t>
            </a:r>
            <a:r>
              <a:rPr lang="en-US" u="sng" dirty="0">
                <a:latin typeface="Arial" charset="0"/>
              </a:rPr>
              <a:t>release</a:t>
            </a:r>
            <a:r>
              <a:rPr lang="en-US" dirty="0">
                <a:latin typeface="Arial" charset="0"/>
              </a:rPr>
              <a:t> or </a:t>
            </a:r>
            <a:r>
              <a:rPr lang="en-US" u="sng" dirty="0">
                <a:latin typeface="Arial" charset="0"/>
              </a:rPr>
              <a:t>absorb</a:t>
            </a:r>
            <a:r>
              <a:rPr lang="en-US" dirty="0">
                <a:latin typeface="Arial" charset="0"/>
              </a:rPr>
              <a:t> energy</a:t>
            </a:r>
            <a:r>
              <a:rPr lang="en-US" dirty="0" smtClean="0">
                <a:latin typeface="Arial" charset="0"/>
              </a:rPr>
              <a:t>.</a:t>
            </a:r>
            <a:endParaRPr lang="en-US" dirty="0" smtClean="0"/>
          </a:p>
          <a:p>
            <a:pPr lvl="0"/>
            <a:r>
              <a:rPr lang="en-US" u="sng" dirty="0" smtClean="0"/>
              <a:t>Activation energy</a:t>
            </a:r>
            <a:r>
              <a:rPr lang="en-US" dirty="0" smtClean="0"/>
              <a:t>: </a:t>
            </a:r>
            <a:r>
              <a:rPr lang="en-US" dirty="0"/>
              <a:t>amount of </a:t>
            </a:r>
            <a:r>
              <a:rPr lang="en-US" b="1" dirty="0"/>
              <a:t>energy</a:t>
            </a:r>
            <a:r>
              <a:rPr lang="en-US" dirty="0"/>
              <a:t> that needs to be </a:t>
            </a:r>
            <a:r>
              <a:rPr lang="en-US" b="1" dirty="0"/>
              <a:t>absorbed to start </a:t>
            </a:r>
            <a:r>
              <a:rPr lang="en-US" dirty="0"/>
              <a:t>a chemical reaction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Energy </a:t>
            </a:r>
            <a:r>
              <a:rPr lang="en-US" i="1" dirty="0" smtClean="0"/>
              <a:t>is needed </a:t>
            </a:r>
            <a:r>
              <a:rPr lang="en-US" i="1" dirty="0" smtClean="0"/>
              <a:t>to start reactions!</a:t>
            </a:r>
          </a:p>
        </p:txBody>
      </p:sp>
      <p:pic>
        <p:nvPicPr>
          <p:cNvPr id="8" name="Picture 5" descr="bhspe-010204-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05" y="3657600"/>
            <a:ext cx="4476495" cy="266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Exothermic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36721"/>
          </a:xfrm>
        </p:spPr>
        <p:txBody>
          <a:bodyPr/>
          <a:lstStyle/>
          <a:p>
            <a:pPr marL="506412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Exothermic reactions </a:t>
            </a:r>
            <a:r>
              <a:rPr lang="en-US" b="1" dirty="0"/>
              <a:t>release</a:t>
            </a:r>
            <a:r>
              <a:rPr lang="en-US" dirty="0"/>
              <a:t> more energy than they </a:t>
            </a:r>
            <a:r>
              <a:rPr lang="en-US" b="1" dirty="0"/>
              <a:t>absorb</a:t>
            </a:r>
            <a:r>
              <a:rPr lang="en-US" dirty="0"/>
              <a:t>.</a:t>
            </a:r>
          </a:p>
          <a:p>
            <a:pPr marL="506412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Reactants have higher bond energies than products.</a:t>
            </a:r>
          </a:p>
          <a:p>
            <a:pPr marL="506412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Excess energy is </a:t>
            </a:r>
            <a:r>
              <a:rPr lang="en-US" b="1" dirty="0"/>
              <a:t>released</a:t>
            </a:r>
            <a:r>
              <a:rPr lang="en-US" dirty="0"/>
              <a:t> by the reaction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905000" y="3532821"/>
            <a:ext cx="5791200" cy="3336925"/>
            <a:chOff x="1008" y="1872"/>
            <a:chExt cx="3648" cy="2102"/>
          </a:xfrm>
        </p:grpSpPr>
        <p:pic>
          <p:nvPicPr>
            <p:cNvPr id="5" name="Picture 4" descr="bhspe-010204-00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872"/>
              <a:ext cx="3648" cy="1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008" y="3791"/>
              <a:ext cx="288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sz="1300" b="1"/>
            </a:p>
          </p:txBody>
        </p:sp>
      </p:grpSp>
    </p:spTree>
    <p:extLst>
      <p:ext uri="{BB962C8B-B14F-4D97-AF65-F5344CB8AC3E}">
        <p14:creationId xmlns:p14="http://schemas.microsoft.com/office/powerpoint/2010/main" val="952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Endothermic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389121"/>
          </a:xfrm>
        </p:spPr>
        <p:txBody>
          <a:bodyPr/>
          <a:lstStyle/>
          <a:p>
            <a:pPr marL="506412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Endothermic reactions </a:t>
            </a:r>
            <a:r>
              <a:rPr lang="en-US" b="1" dirty="0"/>
              <a:t>absorb</a:t>
            </a:r>
            <a:r>
              <a:rPr lang="en-US" dirty="0"/>
              <a:t> more energy than they </a:t>
            </a:r>
            <a:r>
              <a:rPr lang="en-US" b="1" dirty="0"/>
              <a:t>release</a:t>
            </a:r>
            <a:r>
              <a:rPr lang="en-US" dirty="0"/>
              <a:t>.</a:t>
            </a:r>
          </a:p>
          <a:p>
            <a:pPr marL="506412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Reactants have lower bond energies than products.</a:t>
            </a:r>
          </a:p>
          <a:p>
            <a:pPr marL="506412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Energy is </a:t>
            </a:r>
            <a:r>
              <a:rPr lang="en-US" b="1" dirty="0"/>
              <a:t>absorbed </a:t>
            </a:r>
            <a:r>
              <a:rPr lang="en-US" dirty="0"/>
              <a:t>by the reaction to make up the difference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981200" y="3352800"/>
            <a:ext cx="5181600" cy="3048000"/>
            <a:chOff x="1152" y="1872"/>
            <a:chExt cx="3456" cy="2103"/>
          </a:xfrm>
        </p:grpSpPr>
        <p:pic>
          <p:nvPicPr>
            <p:cNvPr id="5" name="Picture 4" descr="bhspe-010204-00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872"/>
              <a:ext cx="3456" cy="1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152" y="3792"/>
              <a:ext cx="288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sz="1300" b="1"/>
            </a:p>
          </p:txBody>
        </p:sp>
      </p:grpSp>
    </p:spTree>
    <p:extLst>
      <p:ext uri="{BB962C8B-B14F-4D97-AF65-F5344CB8AC3E}">
        <p14:creationId xmlns:p14="http://schemas.microsoft.com/office/powerpoint/2010/main" val="2525803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 of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1"/>
            <a:ext cx="4433888" cy="3931920"/>
          </a:xfrm>
        </p:spPr>
        <p:txBody>
          <a:bodyPr/>
          <a:lstStyle/>
          <a:p>
            <a:r>
              <a:rPr lang="en-US" dirty="0" smtClean="0"/>
              <a:t>Enzymes are </a:t>
            </a:r>
            <a:r>
              <a:rPr lang="en-US" b="1" dirty="0" smtClean="0"/>
              <a:t>catalysts</a:t>
            </a:r>
            <a:r>
              <a:rPr lang="en-US" dirty="0"/>
              <a:t>!</a:t>
            </a:r>
            <a:endParaRPr lang="en-US" dirty="0" smtClean="0"/>
          </a:p>
          <a:p>
            <a:pPr lvl="1"/>
            <a:r>
              <a:rPr lang="en-US" dirty="0" smtClean="0"/>
              <a:t>Catalysts affect the reactions in living cells by </a:t>
            </a:r>
            <a:r>
              <a:rPr lang="en-US" dirty="0" smtClean="0"/>
              <a:t>changing the speed of the reactions.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i="1" u="sng" dirty="0" smtClean="0"/>
              <a:t>Catalysts increase the rate of chemical reactions:</a:t>
            </a:r>
            <a:endParaRPr lang="en-US" b="1" i="1" u="sng" dirty="0" smtClean="0"/>
          </a:p>
          <a:p>
            <a:pPr lvl="1"/>
            <a:r>
              <a:rPr lang="en-US" dirty="0" smtClean="0"/>
              <a:t>Reactants can combine </a:t>
            </a:r>
            <a:r>
              <a:rPr lang="en-US" dirty="0" smtClean="0"/>
              <a:t>easily</a:t>
            </a:r>
            <a:endParaRPr lang="en-US" dirty="0" smtClean="0"/>
          </a:p>
          <a:p>
            <a:pPr lvl="1"/>
            <a:r>
              <a:rPr lang="en-US" dirty="0" smtClean="0"/>
              <a:t>Reactions happen FASTER!!</a:t>
            </a:r>
          </a:p>
        </p:txBody>
      </p:sp>
      <p:pic>
        <p:nvPicPr>
          <p:cNvPr id="4" name="Picture 3" descr="enzym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1" y="2971800"/>
            <a:ext cx="3124200" cy="208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33400"/>
            <a:ext cx="6705600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981200"/>
            <a:ext cx="7345362" cy="3703320"/>
          </a:xfrm>
        </p:spPr>
        <p:txBody>
          <a:bodyPr>
            <a:normAutofit/>
          </a:bodyPr>
          <a:lstStyle/>
          <a:p>
            <a:r>
              <a:rPr lang="en-US" dirty="0" smtClean="0"/>
              <a:t>Enzymes </a:t>
            </a:r>
            <a:r>
              <a:rPr lang="en-US" dirty="0" smtClean="0"/>
              <a:t>work best at </a:t>
            </a:r>
            <a:r>
              <a:rPr lang="en-US" b="1" dirty="0" smtClean="0"/>
              <a:t>specific</a:t>
            </a:r>
            <a:r>
              <a:rPr lang="en-US" dirty="0" smtClean="0"/>
              <a:t> </a:t>
            </a:r>
            <a:r>
              <a:rPr lang="en-US" b="1" dirty="0" smtClean="0"/>
              <a:t>temperatures</a:t>
            </a:r>
            <a:r>
              <a:rPr lang="en-US" dirty="0" smtClean="0"/>
              <a:t> and </a:t>
            </a:r>
            <a:r>
              <a:rPr lang="en-US" b="1" dirty="0" smtClean="0"/>
              <a:t>pH</a:t>
            </a:r>
            <a:endParaRPr lang="en-US" b="1" dirty="0" smtClean="0"/>
          </a:p>
        </p:txBody>
      </p:sp>
      <p:pic>
        <p:nvPicPr>
          <p:cNvPr id="4" name="Picture 3" descr="Denatured_Prote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966720"/>
            <a:ext cx="2984500" cy="271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339</TotalTime>
  <Words>382</Words>
  <Application>Microsoft Macintosh PowerPoint</Application>
  <PresentationFormat>On-screen Show (4:3)</PresentationFormat>
  <Paragraphs>74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Capital</vt:lpstr>
      <vt:lpstr>Enzymes</vt:lpstr>
      <vt:lpstr>Chemical Reactions</vt:lpstr>
      <vt:lpstr>Chemical Reactions</vt:lpstr>
      <vt:lpstr>Activation Energy</vt:lpstr>
      <vt:lpstr>Exothermic Reactions</vt:lpstr>
      <vt:lpstr>Endothermic Reactions</vt:lpstr>
      <vt:lpstr>Rates of Reactions</vt:lpstr>
      <vt:lpstr>PowerPoint Presentation</vt:lpstr>
      <vt:lpstr>Enzyme Activity</vt:lpstr>
      <vt:lpstr>PowerPoint Presentation</vt:lpstr>
      <vt:lpstr>Application Question</vt:lpstr>
    </vt:vector>
  </TitlesOfParts>
  <Company>Neag School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Neag School of Education Student</dc:creator>
  <cp:lastModifiedBy>Neag School of Education Student</cp:lastModifiedBy>
  <cp:revision>24</cp:revision>
  <dcterms:created xsi:type="dcterms:W3CDTF">2010-11-16T00:18:14Z</dcterms:created>
  <dcterms:modified xsi:type="dcterms:W3CDTF">2011-09-28T15:05:23Z</dcterms:modified>
</cp:coreProperties>
</file>