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81A3-485A-8D4D-8DB4-174478643A65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66A17-383A-3246-A969-6011F621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B413D-E074-8B43-B94D-5C4EC5A7397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15DE5-F9E1-BD40-9F5B-11131A920F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0A6D3-D261-124E-916A-276E27F1A2A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0A63F-0BDE-1348-8C2B-0AE669C2E51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1605E-3877-4B49-8E2F-4CA13D4849A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3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5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914400"/>
            <a:ext cx="86868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9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3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AFEA-5C3D-344C-A6EF-C2B8EDD7FC13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B115-FA54-BC43-BB01-FC7A7591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838200"/>
            <a:ext cx="8610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en-US" b="1" dirty="0">
                <a:solidFill>
                  <a:srgbClr val="186496"/>
                </a:solidFill>
                <a:cs typeface="+mn-cs"/>
              </a:rPr>
              <a:t>KEY CONCEPT </a:t>
            </a:r>
            <a:br>
              <a:rPr lang="en-US" b="1" dirty="0">
                <a:solidFill>
                  <a:srgbClr val="186496"/>
                </a:solidFill>
                <a:cs typeface="+mn-cs"/>
              </a:rPr>
            </a:br>
            <a:r>
              <a:rPr lang="en-US" b="1" dirty="0">
                <a:solidFill>
                  <a:srgbClr val="000000"/>
                </a:solidFill>
                <a:cs typeface="Times New Roman" charset="0"/>
              </a:rPr>
              <a:t>Pathogens are organisms or substances that cause illness    ex. </a:t>
            </a:r>
            <a:r>
              <a:rPr lang="en-US" dirty="0">
                <a:latin typeface="Georgia" charset="0"/>
                <a:ea typeface="ヒラギノ角ゴ Pro W3" charset="0"/>
                <a:cs typeface="ヒラギノ角ゴ Pro W3" charset="0"/>
              </a:rPr>
              <a:t>Viruses, bacteria, fungi, protozoa</a:t>
            </a:r>
          </a:p>
          <a:p>
            <a:pPr marL="457200" indent="-457200" eaLnBrk="1" hangingPunct="1">
              <a:defRPr/>
            </a:pPr>
            <a:endParaRPr lang="en-US" b="1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12294" name="Picture 6" descr="bhspe-0618co-00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27263"/>
            <a:ext cx="5486400" cy="4378325"/>
          </a:xfrm>
        </p:spPr>
      </p:pic>
    </p:spTree>
    <p:extLst>
      <p:ext uri="{BB962C8B-B14F-4D97-AF65-F5344CB8AC3E}">
        <p14:creationId xmlns:p14="http://schemas.microsoft.com/office/powerpoint/2010/main" val="3939991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reeform 1"/>
          <p:cNvSpPr>
            <a:spLocks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0 w 21600"/>
              <a:gd name="T23" fmla="*/ 2147483647 h 21600"/>
              <a:gd name="T24" fmla="*/ 0 w 21600"/>
              <a:gd name="T25" fmla="*/ 2147483647 h 21600"/>
              <a:gd name="T26" fmla="*/ 0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600"/>
              <a:gd name="T43" fmla="*/ 0 h 21600"/>
              <a:gd name="T44" fmla="*/ 21600 w 21600"/>
              <a:gd name="T45" fmla="*/ 21600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876" y="982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gradFill rotWithShape="0">
            <a:gsLst>
              <a:gs pos="0">
                <a:srgbClr val="0088E4"/>
              </a:gs>
              <a:gs pos="100000">
                <a:srgbClr val="0077C8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819400" y="4800600"/>
            <a:ext cx="6237288" cy="2047875"/>
            <a:chOff x="1774" y="336"/>
            <a:chExt cx="3929" cy="1290"/>
          </a:xfrm>
        </p:grpSpPr>
        <p:grpSp>
          <p:nvGrpSpPr>
            <p:cNvPr id="7174" name="Group 4"/>
            <p:cNvGrpSpPr>
              <a:grpSpLocks/>
            </p:cNvGrpSpPr>
            <p:nvPr/>
          </p:nvGrpSpPr>
          <p:grpSpPr bwMode="auto">
            <a:xfrm>
              <a:off x="3526" y="1027"/>
              <a:ext cx="792" cy="521"/>
              <a:chOff x="0" y="0"/>
              <a:chExt cx="792" cy="521"/>
            </a:xfrm>
          </p:grpSpPr>
          <p:sp>
            <p:nvSpPr>
              <p:cNvPr id="7225" name="Oval 5"/>
              <p:cNvSpPr>
                <a:spLocks/>
              </p:cNvSpPr>
              <p:nvPr/>
            </p:nvSpPr>
            <p:spPr bwMode="auto">
              <a:xfrm>
                <a:off x="159" y="95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BC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26" name="Oval 6"/>
              <p:cNvSpPr>
                <a:spLocks/>
              </p:cNvSpPr>
              <p:nvPr/>
            </p:nvSpPr>
            <p:spPr bwMode="auto">
              <a:xfrm>
                <a:off x="199" y="125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rgbClr val="007BCF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27" name="Oval 7"/>
              <p:cNvSpPr>
                <a:spLocks/>
              </p:cNvSpPr>
              <p:nvPr/>
            </p:nvSpPr>
            <p:spPr bwMode="auto">
              <a:xfrm>
                <a:off x="255" y="157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28" name="Oval 8"/>
              <p:cNvSpPr>
                <a:spLocks/>
              </p:cNvSpPr>
              <p:nvPr/>
            </p:nvSpPr>
            <p:spPr bwMode="auto">
              <a:xfrm>
                <a:off x="295" y="181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rgbClr val="0083DC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29" name="Oval 9"/>
              <p:cNvSpPr>
                <a:spLocks/>
              </p:cNvSpPr>
              <p:nvPr/>
            </p:nvSpPr>
            <p:spPr bwMode="auto">
              <a:xfrm>
                <a:off x="329" y="207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30" name="Freeform 10"/>
              <p:cNvSpPr>
                <a:spLocks/>
              </p:cNvSpPr>
              <p:nvPr/>
            </p:nvSpPr>
            <p:spPr bwMode="auto">
              <a:xfrm>
                <a:off x="48" y="0"/>
                <a:ext cx="383" cy="1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600"/>
                  <a:gd name="T61" fmla="*/ 0 h 21600"/>
                  <a:gd name="T62" fmla="*/ 21600 w 21600"/>
                  <a:gd name="T63" fmla="*/ 21600 h 216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600" h="2160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  <a:moveTo>
                      <a:pt x="21261" y="1610"/>
                    </a:moveTo>
                  </a:path>
                </a:pathLst>
              </a:custGeom>
              <a:gradFill rotWithShape="0">
                <a:gsLst>
                  <a:gs pos="0">
                    <a:srgbClr val="0080D6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31" name="Freeform 11"/>
              <p:cNvSpPr>
                <a:spLocks/>
              </p:cNvSpPr>
              <p:nvPr/>
            </p:nvSpPr>
            <p:spPr bwMode="auto">
              <a:xfrm>
                <a:off x="168" y="455"/>
                <a:ext cx="444" cy="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5851" y="11782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  <a:moveTo>
                      <a:pt x="12531" y="17673"/>
                    </a:moveTo>
                  </a:path>
                </a:pathLst>
              </a:custGeom>
              <a:gradFill rotWithShape="0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32" name="Freeform 12"/>
              <p:cNvSpPr>
                <a:spLocks/>
              </p:cNvSpPr>
              <p:nvPr/>
            </p:nvSpPr>
            <p:spPr bwMode="auto">
              <a:xfrm>
                <a:off x="0" y="191"/>
                <a:ext cx="89" cy="2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  <a:moveTo>
                      <a:pt x="2912" y="660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33" name="Freeform 13"/>
              <p:cNvSpPr>
                <a:spLocks/>
              </p:cNvSpPr>
              <p:nvPr/>
            </p:nvSpPr>
            <p:spPr bwMode="auto">
              <a:xfrm>
                <a:off x="42" y="30"/>
                <a:ext cx="750" cy="4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600"/>
                  <a:gd name="T172" fmla="*/ 0 h 21600"/>
                  <a:gd name="T173" fmla="*/ 21600 w 21600"/>
                  <a:gd name="T174" fmla="*/ 21600 h 216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600" h="2160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687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  <a:moveTo>
                      <a:pt x="11046" y="20757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BCF"/>
                  </a:gs>
                </a:gsLst>
                <a:path path="rect">
                  <a:fillToRect l="49998" t="50000" r="50002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34" name="Freeform 14"/>
              <p:cNvSpPr>
                <a:spLocks/>
              </p:cNvSpPr>
              <p:nvPr/>
            </p:nvSpPr>
            <p:spPr bwMode="auto">
              <a:xfrm>
                <a:off x="510" y="6"/>
                <a:ext cx="96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728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35" name="Oval 15"/>
              <p:cNvSpPr>
                <a:spLocks/>
              </p:cNvSpPr>
              <p:nvPr/>
            </p:nvSpPr>
            <p:spPr bwMode="auto">
              <a:xfrm>
                <a:off x="383" y="233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rgbClr val="0080D6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175" name="Group 16"/>
            <p:cNvGrpSpPr>
              <a:grpSpLocks/>
            </p:cNvGrpSpPr>
            <p:nvPr/>
          </p:nvGrpSpPr>
          <p:grpSpPr bwMode="auto">
            <a:xfrm>
              <a:off x="1774" y="943"/>
              <a:ext cx="1626" cy="683"/>
              <a:chOff x="0" y="0"/>
              <a:chExt cx="1626" cy="683"/>
            </a:xfrm>
          </p:grpSpPr>
          <p:sp>
            <p:nvSpPr>
              <p:cNvPr id="7207" name="Oval 17"/>
              <p:cNvSpPr>
                <a:spLocks/>
              </p:cNvSpPr>
              <p:nvPr/>
            </p:nvSpPr>
            <p:spPr bwMode="auto">
              <a:xfrm>
                <a:off x="492" y="303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8" name="Oval 18"/>
              <p:cNvSpPr>
                <a:spLocks/>
              </p:cNvSpPr>
              <p:nvPr/>
            </p:nvSpPr>
            <p:spPr bwMode="auto">
              <a:xfrm>
                <a:off x="538" y="327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9" name="Oval 19"/>
              <p:cNvSpPr>
                <a:spLocks/>
              </p:cNvSpPr>
              <p:nvPr/>
            </p:nvSpPr>
            <p:spPr bwMode="auto">
              <a:xfrm>
                <a:off x="565" y="348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rgbClr val="007BCF"/>
                  </a:gs>
                  <a:gs pos="100000">
                    <a:srgbClr val="0088E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0" name="Oval 20"/>
              <p:cNvSpPr>
                <a:spLocks/>
              </p:cNvSpPr>
              <p:nvPr/>
            </p:nvSpPr>
            <p:spPr bwMode="auto">
              <a:xfrm>
                <a:off x="592" y="366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1" name="Oval 21"/>
              <p:cNvSpPr>
                <a:spLocks/>
              </p:cNvSpPr>
              <p:nvPr/>
            </p:nvSpPr>
            <p:spPr bwMode="auto">
              <a:xfrm>
                <a:off x="609" y="374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rgbClr val="0080D6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2" name="Oval 22"/>
              <p:cNvSpPr>
                <a:spLocks/>
              </p:cNvSpPr>
              <p:nvPr/>
            </p:nvSpPr>
            <p:spPr bwMode="auto">
              <a:xfrm>
                <a:off x="661" y="395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3" name="Oval 23"/>
              <p:cNvSpPr>
                <a:spLocks/>
              </p:cNvSpPr>
              <p:nvPr/>
            </p:nvSpPr>
            <p:spPr bwMode="auto">
              <a:xfrm>
                <a:off x="700" y="425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BC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4" name="Oval 24"/>
              <p:cNvSpPr>
                <a:spLocks/>
              </p:cNvSpPr>
              <p:nvPr/>
            </p:nvSpPr>
            <p:spPr bwMode="auto">
              <a:xfrm>
                <a:off x="766" y="466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7BC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Freeform 25"/>
              <p:cNvSpPr>
                <a:spLocks/>
              </p:cNvSpPr>
              <p:nvPr/>
            </p:nvSpPr>
            <p:spPr bwMode="auto">
              <a:xfrm>
                <a:off x="809" y="191"/>
                <a:ext cx="449" cy="1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600"/>
                  <a:gd name="T73" fmla="*/ 0 h 21600"/>
                  <a:gd name="T74" fmla="*/ 21600 w 21600"/>
                  <a:gd name="T75" fmla="*/ 21600 h 216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600" h="21600">
                    <a:moveTo>
                      <a:pt x="289" y="697"/>
                    </a:moveTo>
                    <a:lnTo>
                      <a:pt x="3761" y="1394"/>
                    </a:ln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3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3" y="14632"/>
                    </a:lnTo>
                    <a:lnTo>
                      <a:pt x="17888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  <a:moveTo>
                      <a:pt x="289" y="697"/>
                    </a:moveTo>
                  </a:path>
                </a:pathLst>
              </a:custGeom>
              <a:gradFill rotWithShape="0">
                <a:gsLst>
                  <a:gs pos="0">
                    <a:srgbClr val="007BCF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Freeform 26"/>
              <p:cNvSpPr>
                <a:spLocks/>
              </p:cNvSpPr>
              <p:nvPr/>
            </p:nvSpPr>
            <p:spPr bwMode="auto">
              <a:xfrm>
                <a:off x="366" y="221"/>
                <a:ext cx="892" cy="4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600"/>
                  <a:gd name="T160" fmla="*/ 0 h 21600"/>
                  <a:gd name="T161" fmla="*/ 21600 w 21600"/>
                  <a:gd name="T162" fmla="*/ 21600 h 216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600" h="2160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  <a:moveTo>
                      <a:pt x="558" y="12904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7" name="Freeform 27"/>
              <p:cNvSpPr>
                <a:spLocks/>
              </p:cNvSpPr>
              <p:nvPr/>
            </p:nvSpPr>
            <p:spPr bwMode="auto">
              <a:xfrm>
                <a:off x="306" y="196"/>
                <a:ext cx="407" cy="48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00"/>
                  <a:gd name="T88" fmla="*/ 0 h 21600"/>
                  <a:gd name="T89" fmla="*/ 21600 w 21600"/>
                  <a:gd name="T90" fmla="*/ 21600 h 216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00" h="2160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  <a:moveTo>
                      <a:pt x="958" y="13333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BC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8" name="Freeform 28"/>
              <p:cNvSpPr>
                <a:spLocks/>
              </p:cNvSpPr>
              <p:nvPr/>
            </p:nvSpPr>
            <p:spPr bwMode="auto">
              <a:xfrm>
                <a:off x="1211" y="413"/>
                <a:ext cx="108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  <a:moveTo>
                      <a:pt x="17966" y="720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FB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9" name="Freeform 29"/>
              <p:cNvSpPr>
                <a:spLocks/>
              </p:cNvSpPr>
              <p:nvPr/>
            </p:nvSpPr>
            <p:spPr bwMode="auto">
              <a:xfrm>
                <a:off x="292" y="54"/>
                <a:ext cx="835" cy="1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600"/>
                  <a:gd name="T64" fmla="*/ 0 h 21600"/>
                  <a:gd name="T65" fmla="*/ 21600 w 21600"/>
                  <a:gd name="T66" fmla="*/ 21600 h 216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600" h="2160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5599" y="864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  <a:moveTo>
                      <a:pt x="13400" y="2592"/>
                    </a:moveTo>
                  </a:path>
                </a:pathLst>
              </a:custGeom>
              <a:solidFill>
                <a:srgbClr val="008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20" name="Freeform 30"/>
              <p:cNvSpPr>
                <a:spLocks/>
              </p:cNvSpPr>
              <p:nvPr/>
            </p:nvSpPr>
            <p:spPr bwMode="auto">
              <a:xfrm>
                <a:off x="91" y="222"/>
                <a:ext cx="171" cy="4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600"/>
                  <a:gd name="T64" fmla="*/ 0 h 21600"/>
                  <a:gd name="T65" fmla="*/ 21600 w 21600"/>
                  <a:gd name="T66" fmla="*/ 21600 h 216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600" h="2160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  <a:moveTo>
                      <a:pt x="3916" y="12323"/>
                    </a:moveTo>
                  </a:path>
                </a:pathLst>
              </a:custGeom>
              <a:solidFill>
                <a:srgbClr val="008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21" name="Freeform 31"/>
              <p:cNvSpPr>
                <a:spLocks/>
              </p:cNvSpPr>
              <p:nvPr/>
            </p:nvSpPr>
            <p:spPr bwMode="auto">
              <a:xfrm>
                <a:off x="1175" y="120"/>
                <a:ext cx="360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00"/>
                  <a:gd name="T88" fmla="*/ 0 h 21600"/>
                  <a:gd name="T89" fmla="*/ 21600 w 21600"/>
                  <a:gd name="T90" fmla="*/ 21600 h 216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00" h="2160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  <a:moveTo>
                      <a:pt x="21600" y="14004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22" name="Freeform 32"/>
              <p:cNvSpPr>
                <a:spLocks/>
              </p:cNvSpPr>
              <p:nvPr/>
            </p:nvSpPr>
            <p:spPr bwMode="auto">
              <a:xfrm>
                <a:off x="542" y="0"/>
                <a:ext cx="1078" cy="4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600"/>
                  <a:gd name="T85" fmla="*/ 0 h 21600"/>
                  <a:gd name="T86" fmla="*/ 21600 w 21600"/>
                  <a:gd name="T87" fmla="*/ 21600 h 216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600" h="2160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  <a:moveTo>
                      <a:pt x="21099" y="2160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23" name="Freeform 33"/>
              <p:cNvSpPr>
                <a:spLocks/>
              </p:cNvSpPr>
              <p:nvPr/>
            </p:nvSpPr>
            <p:spPr bwMode="auto">
              <a:xfrm>
                <a:off x="1528" y="449"/>
                <a:ext cx="98" cy="2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24" name="Freeform 34"/>
              <p:cNvSpPr>
                <a:spLocks/>
              </p:cNvSpPr>
              <p:nvPr/>
            </p:nvSpPr>
            <p:spPr bwMode="auto">
              <a:xfrm>
                <a:off x="0" y="42"/>
                <a:ext cx="481" cy="6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00"/>
                  <a:gd name="T88" fmla="*/ 0 h 21600"/>
                  <a:gd name="T89" fmla="*/ 21600 w 21600"/>
                  <a:gd name="T90" fmla="*/ 21600 h 216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00" h="2160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  <a:moveTo>
                      <a:pt x="808" y="14928"/>
                    </a:moveTo>
                  </a:path>
                </a:pathLst>
              </a:custGeom>
              <a:solidFill>
                <a:srgbClr val="008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176" name="Group 35"/>
            <p:cNvGrpSpPr>
              <a:grpSpLocks/>
            </p:cNvGrpSpPr>
            <p:nvPr/>
          </p:nvGrpSpPr>
          <p:grpSpPr bwMode="auto">
            <a:xfrm>
              <a:off x="4126" y="672"/>
              <a:ext cx="1351" cy="821"/>
              <a:chOff x="0" y="0"/>
              <a:chExt cx="1351" cy="821"/>
            </a:xfrm>
          </p:grpSpPr>
          <p:sp>
            <p:nvSpPr>
              <p:cNvPr id="7190" name="AutoShape 36"/>
              <p:cNvSpPr>
                <a:spLocks/>
              </p:cNvSpPr>
              <p:nvPr/>
            </p:nvSpPr>
            <p:spPr bwMode="auto">
              <a:xfrm>
                <a:off x="72" y="42"/>
                <a:ext cx="1201" cy="7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00"/>
                  <a:gd name="T109" fmla="*/ 0 h 21600"/>
                  <a:gd name="T110" fmla="*/ 21600 w 21600"/>
                  <a:gd name="T111" fmla="*/ 21600 h 216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00" h="2160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108" y="9751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10815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  <a:moveTo>
                      <a:pt x="10863" y="20891"/>
                    </a:moveTo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Freeform 37"/>
              <p:cNvSpPr>
                <a:spLocks/>
              </p:cNvSpPr>
              <p:nvPr/>
            </p:nvSpPr>
            <p:spPr bwMode="auto">
              <a:xfrm>
                <a:off x="0" y="6"/>
                <a:ext cx="544" cy="7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00"/>
                  <a:gd name="T112" fmla="*/ 0 h 21600"/>
                  <a:gd name="T113" fmla="*/ 21600 w 21600"/>
                  <a:gd name="T114" fmla="*/ 21600 h 216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00" h="2160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8060" y="19666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  <a:moveTo>
                      <a:pt x="953" y="11782"/>
                    </a:moveTo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Freeform 38"/>
              <p:cNvSpPr>
                <a:spLocks/>
              </p:cNvSpPr>
              <p:nvPr/>
            </p:nvSpPr>
            <p:spPr bwMode="auto">
              <a:xfrm>
                <a:off x="664" y="0"/>
                <a:ext cx="609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600"/>
                  <a:gd name="T76" fmla="*/ 0 h 21600"/>
                  <a:gd name="T77" fmla="*/ 21600 w 21600"/>
                  <a:gd name="T78" fmla="*/ 21600 h 216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600" h="2160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213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213" y="1029"/>
                    </a:lnTo>
                    <a:lnTo>
                      <a:pt x="426" y="1029"/>
                    </a:lnTo>
                    <a:close/>
                    <a:moveTo>
                      <a:pt x="426" y="1029"/>
                    </a:moveTo>
                  </a:path>
                </a:pathLst>
              </a:custGeom>
              <a:gradFill rotWithShape="0">
                <a:gsLst>
                  <a:gs pos="0">
                    <a:srgbClr val="0F8FE6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3" name="Freeform 39"/>
              <p:cNvSpPr>
                <a:spLocks/>
              </p:cNvSpPr>
              <p:nvPr/>
            </p:nvSpPr>
            <p:spPr bwMode="auto">
              <a:xfrm>
                <a:off x="1118" y="647"/>
                <a:ext cx="72" cy="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4" name="Freeform 40"/>
              <p:cNvSpPr>
                <a:spLocks/>
              </p:cNvSpPr>
              <p:nvPr/>
            </p:nvSpPr>
            <p:spPr bwMode="auto">
              <a:xfrm>
                <a:off x="377" y="713"/>
                <a:ext cx="705" cy="1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600"/>
                  <a:gd name="T58" fmla="*/ 0 h 21600"/>
                  <a:gd name="T59" fmla="*/ 21600 w 21600"/>
                  <a:gd name="T60" fmla="*/ 21600 h 216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600" h="2160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  <a:moveTo>
                      <a:pt x="9161" y="1800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5" name="Freeform 41"/>
              <p:cNvSpPr>
                <a:spLocks/>
              </p:cNvSpPr>
              <p:nvPr/>
            </p:nvSpPr>
            <p:spPr bwMode="auto">
              <a:xfrm>
                <a:off x="1208" y="294"/>
                <a:ext cx="143" cy="3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  <a:moveTo>
                      <a:pt x="17975" y="7221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6" name="Freeform 42"/>
              <p:cNvSpPr>
                <a:spLocks/>
              </p:cNvSpPr>
              <p:nvPr/>
            </p:nvSpPr>
            <p:spPr bwMode="auto">
              <a:xfrm>
                <a:off x="933" y="264"/>
                <a:ext cx="83" cy="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  <a:moveTo>
                      <a:pt x="15354" y="2160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80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7" name="Freeform 43"/>
              <p:cNvSpPr>
                <a:spLocks/>
              </p:cNvSpPr>
              <p:nvPr/>
            </p:nvSpPr>
            <p:spPr bwMode="auto">
              <a:xfrm>
                <a:off x="317" y="192"/>
                <a:ext cx="717" cy="4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600"/>
                  <a:gd name="T97" fmla="*/ 0 h 21600"/>
                  <a:gd name="T98" fmla="*/ 21600 w 21600"/>
                  <a:gd name="T99" fmla="*/ 21600 h 216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600" h="2160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  <a:moveTo>
                      <a:pt x="20877" y="10825"/>
                    </a:moveTo>
                  </a:path>
                </a:pathLst>
              </a:custGeom>
              <a:solidFill>
                <a:srgbClr val="008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8" name="Freeform 44"/>
              <p:cNvSpPr>
                <a:spLocks/>
              </p:cNvSpPr>
              <p:nvPr/>
            </p:nvSpPr>
            <p:spPr bwMode="auto">
              <a:xfrm>
                <a:off x="221" y="150"/>
                <a:ext cx="909" cy="5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600"/>
                  <a:gd name="T178" fmla="*/ 0 h 21600"/>
                  <a:gd name="T179" fmla="*/ 21600 w 21600"/>
                  <a:gd name="T180" fmla="*/ 21600 h 216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600" h="2160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  <a:moveTo>
                      <a:pt x="14638" y="0"/>
                    </a:moveTo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9" name="Freeform 45"/>
              <p:cNvSpPr>
                <a:spLocks/>
              </p:cNvSpPr>
              <p:nvPr/>
            </p:nvSpPr>
            <p:spPr bwMode="auto">
              <a:xfrm>
                <a:off x="436" y="132"/>
                <a:ext cx="365" cy="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600"/>
                  <a:gd name="T49" fmla="*/ 0 h 21600"/>
                  <a:gd name="T50" fmla="*/ 21600 w 21600"/>
                  <a:gd name="T51" fmla="*/ 21600 h 216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600" h="2160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  <a:moveTo>
                      <a:pt x="14203" y="5891"/>
                    </a:moveTo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0" name="Freeform 46"/>
              <p:cNvSpPr>
                <a:spLocks/>
              </p:cNvSpPr>
              <p:nvPr/>
            </p:nvSpPr>
            <p:spPr bwMode="auto">
              <a:xfrm>
                <a:off x="335" y="198"/>
                <a:ext cx="6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600"/>
                  <a:gd name="T28" fmla="*/ 0 h 21600"/>
                  <a:gd name="T29" fmla="*/ 21600 w 21600"/>
                  <a:gd name="T30" fmla="*/ 21600 h 216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600" h="2160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  <a:moveTo>
                      <a:pt x="21600" y="8100"/>
                    </a:moveTo>
                  </a:path>
                </a:pathLst>
              </a:cu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1" name="Oval 47"/>
              <p:cNvSpPr>
                <a:spLocks/>
              </p:cNvSpPr>
              <p:nvPr/>
            </p:nvSpPr>
            <p:spPr bwMode="auto">
              <a:xfrm>
                <a:off x="418" y="24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rgbClr val="0080D6"/>
                  </a:gs>
                  <a:gs pos="100000">
                    <a:srgbClr val="0088E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48"/>
              <p:cNvSpPr>
                <a:spLocks/>
              </p:cNvSpPr>
              <p:nvPr/>
            </p:nvSpPr>
            <p:spPr bwMode="auto">
              <a:xfrm>
                <a:off x="450" y="27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Oval 49"/>
              <p:cNvSpPr>
                <a:spLocks/>
              </p:cNvSpPr>
              <p:nvPr/>
            </p:nvSpPr>
            <p:spPr bwMode="auto">
              <a:xfrm>
                <a:off x="482" y="29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4" name="Oval 50"/>
              <p:cNvSpPr>
                <a:spLocks/>
              </p:cNvSpPr>
              <p:nvPr/>
            </p:nvSpPr>
            <p:spPr bwMode="auto">
              <a:xfrm>
                <a:off x="526" y="31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rgbClr val="0080D6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5" name="Oval 51"/>
              <p:cNvSpPr>
                <a:spLocks/>
              </p:cNvSpPr>
              <p:nvPr/>
            </p:nvSpPr>
            <p:spPr bwMode="auto">
              <a:xfrm>
                <a:off x="562" y="33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rgbClr val="0088E4"/>
                  </a:gs>
                  <a:gs pos="100000">
                    <a:srgbClr val="0080D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6" name="Oval 52"/>
              <p:cNvSpPr>
                <a:spLocks/>
              </p:cNvSpPr>
              <p:nvPr/>
            </p:nvSpPr>
            <p:spPr bwMode="auto">
              <a:xfrm>
                <a:off x="610" y="36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rgbClr val="0083DC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177" name="Group 53"/>
            <p:cNvGrpSpPr>
              <a:grpSpLocks/>
            </p:cNvGrpSpPr>
            <p:nvPr/>
          </p:nvGrpSpPr>
          <p:grpSpPr bwMode="auto">
            <a:xfrm>
              <a:off x="5278" y="336"/>
              <a:ext cx="425" cy="258"/>
              <a:chOff x="0" y="0"/>
              <a:chExt cx="425" cy="258"/>
            </a:xfrm>
          </p:grpSpPr>
          <p:sp>
            <p:nvSpPr>
              <p:cNvPr id="7178" name="Freeform 54"/>
              <p:cNvSpPr>
                <a:spLocks/>
              </p:cNvSpPr>
              <p:nvPr/>
            </p:nvSpPr>
            <p:spPr bwMode="auto">
              <a:xfrm>
                <a:off x="0" y="162"/>
                <a:ext cx="383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600"/>
                  <a:gd name="T64" fmla="*/ 0 h 21600"/>
                  <a:gd name="T65" fmla="*/ 21600 w 21600"/>
                  <a:gd name="T66" fmla="*/ 21600 h 216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600" h="2160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  <a:moveTo>
                      <a:pt x="11818" y="2160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9" name="Freeform 55"/>
              <p:cNvSpPr>
                <a:spLocks/>
              </p:cNvSpPr>
              <p:nvPr/>
            </p:nvSpPr>
            <p:spPr bwMode="auto">
              <a:xfrm>
                <a:off x="35" y="0"/>
                <a:ext cx="258" cy="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14567" y="0"/>
                    </a:moveTo>
                    <a:lnTo>
                      <a:pt x="18084" y="2400"/>
                    </a:ln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  <a:moveTo>
                      <a:pt x="14567" y="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Freeform 56"/>
              <p:cNvSpPr>
                <a:spLocks/>
              </p:cNvSpPr>
              <p:nvPr/>
            </p:nvSpPr>
            <p:spPr bwMode="auto">
              <a:xfrm>
                <a:off x="365" y="42"/>
                <a:ext cx="60" cy="1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9440" y="9138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7280" y="9138"/>
                    </a:lnTo>
                    <a:lnTo>
                      <a:pt x="19440" y="12462"/>
                    </a:lnTo>
                    <a:close/>
                    <a:moveTo>
                      <a:pt x="19440" y="12462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Freeform 57"/>
              <p:cNvSpPr>
                <a:spLocks/>
              </p:cNvSpPr>
              <p:nvPr/>
            </p:nvSpPr>
            <p:spPr bwMode="auto">
              <a:xfrm>
                <a:off x="95" y="222"/>
                <a:ext cx="192" cy="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00"/>
                  <a:gd name="T40" fmla="*/ 0 h 21600"/>
                  <a:gd name="T41" fmla="*/ 21600 w 21600"/>
                  <a:gd name="T42" fmla="*/ 21600 h 216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00" h="21600">
                    <a:moveTo>
                      <a:pt x="12825" y="14400"/>
                    </a:moveTo>
                    <a:lnTo>
                      <a:pt x="8100" y="7200"/>
                    </a:ln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6875" y="7200"/>
                    </a:lnTo>
                    <a:lnTo>
                      <a:pt x="12825" y="14400"/>
                    </a:lnTo>
                    <a:close/>
                    <a:moveTo>
                      <a:pt x="12825" y="14400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2" name="Freeform 58"/>
              <p:cNvSpPr>
                <a:spLocks/>
              </p:cNvSpPr>
              <p:nvPr/>
            </p:nvSpPr>
            <p:spPr bwMode="auto">
              <a:xfrm>
                <a:off x="24" y="18"/>
                <a:ext cx="161" cy="1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00"/>
                  <a:gd name="T67" fmla="*/ 0 h 21600"/>
                  <a:gd name="T68" fmla="*/ 21600 w 21600"/>
                  <a:gd name="T69" fmla="*/ 21600 h 216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00" h="21600">
                    <a:moveTo>
                      <a:pt x="1476" y="13239"/>
                    </a:moveTo>
                    <a:lnTo>
                      <a:pt x="2281" y="11148"/>
                    </a:ln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2281" y="15329"/>
                    </a:lnTo>
                    <a:lnTo>
                      <a:pt x="1476" y="13239"/>
                    </a:lnTo>
                    <a:close/>
                    <a:moveTo>
                      <a:pt x="1476" y="13239"/>
                    </a:moveTo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3" name="Freeform 59"/>
              <p:cNvSpPr>
                <a:spLocks/>
              </p:cNvSpPr>
              <p:nvPr/>
            </p:nvSpPr>
            <p:spPr bwMode="auto">
              <a:xfrm>
                <a:off x="209" y="18"/>
                <a:ext cx="186" cy="2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600"/>
                  <a:gd name="T76" fmla="*/ 0 h 21600"/>
                  <a:gd name="T77" fmla="*/ 21600 w 21600"/>
                  <a:gd name="T78" fmla="*/ 21600 h 216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600" h="2160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899" y="9257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  <a:moveTo>
                      <a:pt x="0" y="617"/>
                    </a:moveTo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4" name="AutoShape 60"/>
              <p:cNvSpPr>
                <a:spLocks/>
              </p:cNvSpPr>
              <p:nvPr/>
            </p:nvSpPr>
            <p:spPr bwMode="auto">
              <a:xfrm>
                <a:off x="65" y="34"/>
                <a:ext cx="299" cy="1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600"/>
                  <a:gd name="T130" fmla="*/ 0 h 21600"/>
                  <a:gd name="T131" fmla="*/ 21600 w 21600"/>
                  <a:gd name="T132" fmla="*/ 21600 h 216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600" h="2160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433" y="8361"/>
                    </a:lnTo>
                    <a:lnTo>
                      <a:pt x="0" y="10452"/>
                    </a:lnTo>
                    <a:lnTo>
                      <a:pt x="433" y="1254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1045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867" y="12542"/>
                    </a:lnTo>
                    <a:lnTo>
                      <a:pt x="433" y="10452"/>
                    </a:lnTo>
                    <a:lnTo>
                      <a:pt x="867" y="8361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0452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  <a:moveTo>
                      <a:pt x="10836" y="20903"/>
                    </a:moveTo>
                  </a:path>
                </a:pathLst>
              </a:custGeom>
              <a:gradFill rotWithShape="0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5" name="Group 61"/>
              <p:cNvGrpSpPr>
                <a:grpSpLocks/>
              </p:cNvGrpSpPr>
              <p:nvPr/>
            </p:nvGrpSpPr>
            <p:grpSpPr bwMode="auto">
              <a:xfrm>
                <a:off x="101" y="61"/>
                <a:ext cx="227" cy="132"/>
                <a:chOff x="0" y="0"/>
                <a:chExt cx="227" cy="132"/>
              </a:xfrm>
            </p:grpSpPr>
            <p:sp>
              <p:nvSpPr>
                <p:cNvPr id="7186" name="Oval 62"/>
                <p:cNvSpPr>
                  <a:spLocks/>
                </p:cNvSpPr>
                <p:nvPr/>
              </p:nvSpPr>
              <p:spPr bwMode="auto">
                <a:xfrm>
                  <a:off x="0" y="0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7" name="Oval 63"/>
                <p:cNvSpPr>
                  <a:spLocks/>
                </p:cNvSpPr>
                <p:nvPr/>
              </p:nvSpPr>
              <p:spPr bwMode="auto">
                <a:xfrm>
                  <a:off x="22" y="14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Oval 64"/>
                <p:cNvSpPr>
                  <a:spLocks/>
                </p:cNvSpPr>
                <p:nvPr/>
              </p:nvSpPr>
              <p:spPr bwMode="auto">
                <a:xfrm>
                  <a:off x="50" y="24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9" name="Oval 65"/>
                <p:cNvSpPr>
                  <a:spLocks/>
                </p:cNvSpPr>
                <p:nvPr/>
              </p:nvSpPr>
              <p:spPr bwMode="auto">
                <a:xfrm>
                  <a:off x="77" y="40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62" name="Rectangle 66"/>
          <p:cNvSpPr>
            <a:spLocks noGrp="1" noChangeArrowheads="1"/>
          </p:cNvSpPr>
          <p:nvPr>
            <p:ph type="title"/>
          </p:nvPr>
        </p:nvSpPr>
        <p:spPr/>
        <p:txBody>
          <a:bodyPr rIns="30479"/>
          <a:lstStyle/>
          <a:p>
            <a:pPr indent="0" eaLnBrk="1" hangingPunct="1">
              <a:defRPr/>
            </a:pPr>
            <a:r>
              <a:rPr lang="en-US">
                <a:latin typeface="Arial" charset="0"/>
                <a:cs typeface="+mj-cs"/>
              </a:rPr>
              <a:t>Two Types of Cells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3035300"/>
          </a:xfrm>
        </p:spPr>
        <p:txBody>
          <a:bodyPr rIns="30479"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" charset="0"/>
                <a:cs typeface="+mn-cs"/>
              </a:rPr>
              <a:t>Prokaryotes</a:t>
            </a:r>
          </a:p>
          <a:p>
            <a:pPr marL="782638" lvl="1" eaLnBrk="1" hangingPunct="1">
              <a:defRPr/>
            </a:pPr>
            <a:r>
              <a:rPr lang="en-US" dirty="0">
                <a:latin typeface="Arial" charset="0"/>
              </a:rPr>
              <a:t>Ex) Bacteria, single celled organisms</a:t>
            </a:r>
          </a:p>
          <a:p>
            <a:pPr marL="782638" lvl="1" eaLnBrk="1" hangingPunct="1">
              <a:defRPr/>
            </a:pPr>
            <a:r>
              <a:rPr lang="en-US" u="sng" dirty="0">
                <a:latin typeface="Arial Bold" charset="0"/>
                <a:cs typeface="Arial Bold" charset="0"/>
                <a:sym typeface="Arial Bold" charset="0"/>
              </a:rPr>
              <a:t>Simpler</a:t>
            </a:r>
            <a:r>
              <a:rPr lang="en-US" dirty="0">
                <a:latin typeface="Arial" charset="0"/>
              </a:rPr>
              <a:t> &amp; smaller cells</a:t>
            </a:r>
          </a:p>
          <a:p>
            <a:pPr marL="782638" lvl="1" eaLnBrk="1" hangingPunct="1">
              <a:defRPr/>
            </a:pPr>
            <a:r>
              <a:rPr lang="en-US" dirty="0">
                <a:latin typeface="Arial" charset="0"/>
              </a:rPr>
              <a:t>Do NOT have organelles</a:t>
            </a:r>
          </a:p>
          <a:p>
            <a:pPr marL="782638" lvl="1" eaLnBrk="1" hangingPunct="1">
              <a:defRPr/>
            </a:pPr>
            <a:r>
              <a:rPr lang="en-US" dirty="0">
                <a:latin typeface="Arial" charset="0"/>
              </a:rPr>
              <a:t>DO have DNA/ RNA</a:t>
            </a:r>
          </a:p>
        </p:txBody>
      </p:sp>
      <p:sp>
        <p:nvSpPr>
          <p:cNvPr id="4164" name="Rectangle 68"/>
          <p:cNvSpPr>
            <a:spLocks/>
          </p:cNvSpPr>
          <p:nvPr/>
        </p:nvSpPr>
        <p:spPr bwMode="auto">
          <a:xfrm>
            <a:off x="4572000" y="1598613"/>
            <a:ext cx="4152900" cy="320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99FF99"/>
              </a:buClr>
              <a:buSzPct val="80000"/>
              <a:buFont typeface="Wingdings" charset="0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Eukaryotes</a:t>
            </a:r>
          </a:p>
          <a:p>
            <a:pPr marL="382588" indent="-342900">
              <a:spcBef>
                <a:spcPts val="550"/>
              </a:spcBef>
              <a:buClr>
                <a:srgbClr val="CCECFF"/>
              </a:buClr>
              <a:buSzPct val="50000"/>
              <a:buFont typeface="Wingdings" charset="0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Ex) Plant &amp; animal cells</a:t>
            </a:r>
          </a:p>
          <a:p>
            <a:pPr marL="382588" indent="-342900">
              <a:spcBef>
                <a:spcPts val="550"/>
              </a:spcBef>
              <a:buClr>
                <a:srgbClr val="CCECFF"/>
              </a:buClr>
              <a:buSzPct val="50000"/>
              <a:buFont typeface="Wingdings" charset="0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More </a:t>
            </a: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complex</a:t>
            </a:r>
          </a:p>
          <a:p>
            <a:pPr marL="382588" indent="-342900">
              <a:spcBef>
                <a:spcPts val="550"/>
              </a:spcBef>
              <a:buClr>
                <a:srgbClr val="CCECFF"/>
              </a:buClr>
              <a:buSzPct val="50000"/>
              <a:buFont typeface="Wingdings" charset="0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Have organelles ex) mitochondria, nucleus, ribosomes,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etc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82588" indent="-342900">
              <a:spcBef>
                <a:spcPts val="550"/>
              </a:spcBef>
              <a:buClr>
                <a:srgbClr val="CCECFF"/>
              </a:buClr>
              <a:buSzPct val="50000"/>
              <a:buFont typeface="Wingdings" charset="0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Have DNA/RNA</a:t>
            </a:r>
          </a:p>
        </p:txBody>
      </p:sp>
    </p:spTree>
    <p:extLst>
      <p:ext uri="{BB962C8B-B14F-4D97-AF65-F5344CB8AC3E}">
        <p14:creationId xmlns:p14="http://schemas.microsoft.com/office/powerpoint/2010/main" val="27134379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Two types of Bacteria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4040188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Arial" charset="0"/>
                <a:cs typeface="+mn-cs"/>
              </a:rPr>
              <a:t>Archeabacteria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" y="2743200"/>
            <a:ext cx="4040188" cy="3951288"/>
          </a:xfrm>
        </p:spPr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2"/>
              <a:buChar char="Ø"/>
              <a:defRPr/>
            </a:pPr>
            <a:r>
              <a:rPr lang="en-US" dirty="0" smtClean="0">
                <a:cs typeface="+mn-cs"/>
              </a:rPr>
              <a:t>Many Live in harsh environments that we believed to be lifeless.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dirty="0" smtClean="0">
                <a:cs typeface="+mn-cs"/>
              </a:rPr>
              <a:t>Ex.   Extremely acidic environments, excessive temperature exceeding  400 degrees.</a:t>
            </a:r>
          </a:p>
          <a:p>
            <a:pPr eaLnBrk="1" hangingPunct="1">
              <a:buFont typeface="Wingdings" charset="2"/>
              <a:buChar char="Ø"/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2514600"/>
            <a:ext cx="4041775" cy="6397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Eubacteria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2743200"/>
            <a:ext cx="4041775" cy="3840163"/>
          </a:xfrm>
        </p:spPr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2"/>
              <a:buChar char="Ø"/>
              <a:defRPr/>
            </a:pPr>
            <a:r>
              <a:rPr lang="en-US" dirty="0" smtClean="0">
                <a:cs typeface="+mn-cs"/>
              </a:rPr>
              <a:t>The most common type of bacteria.  </a:t>
            </a:r>
          </a:p>
          <a:p>
            <a:pPr eaLnBrk="1" hangingPunct="1">
              <a:buFont typeface="Wingdings" charset="2"/>
              <a:buChar char="Ø"/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61250" y="6416675"/>
            <a:ext cx="3127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749C82-2A5A-5446-97FC-5D9581907C63}" type="slidenum">
              <a:rPr lang="en-US" sz="1400">
                <a:sym typeface="Arial" charset="0"/>
              </a:rPr>
              <a:pPr eaLnBrk="1" hangingPunct="1"/>
              <a:t>3</a:t>
            </a:fld>
            <a:endParaRPr lang="en-US" sz="1400">
              <a:sym typeface="Arial" charset="0"/>
            </a:endParaRP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914400" y="14478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ym typeface="Arial" charset="0"/>
              </a:rPr>
              <a:t>Bacteria have existed for 3.5 billion years and are the most ancient and diverse form of life on Earth. </a:t>
            </a:r>
          </a:p>
        </p:txBody>
      </p:sp>
    </p:spTree>
    <p:extLst>
      <p:ext uri="{BB962C8B-B14F-4D97-AF65-F5344CB8AC3E}">
        <p14:creationId xmlns:p14="http://schemas.microsoft.com/office/powerpoint/2010/main" val="9858910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31838"/>
            <a:ext cx="8686800" cy="822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Bacteria and archaea are structurally similar but have different molecular characteristics.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8953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Bacteria commonly come in three forms. </a:t>
            </a:r>
          </a:p>
          <a:p>
            <a:pPr lvl="1" eaLnBrk="1" hangingPunct="1">
              <a:defRPr/>
            </a:pPr>
            <a:r>
              <a:rPr lang="en-US" smtClean="0"/>
              <a:t>rod-shaped, called bacilli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533400" y="3429000"/>
            <a:ext cx="2895600" cy="2171700"/>
            <a:chOff x="336" y="2304"/>
            <a:chExt cx="1824" cy="1368"/>
          </a:xfrm>
        </p:grpSpPr>
        <p:pic>
          <p:nvPicPr>
            <p:cNvPr id="10255" name="Picture 5" descr="bhspe-061804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304"/>
              <a:ext cx="1824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2" name="AutoShape 6"/>
            <p:cNvSpPr>
              <a:spLocks noChangeArrowheads="1"/>
            </p:cNvSpPr>
            <p:nvPr/>
          </p:nvSpPr>
          <p:spPr bwMode="auto">
            <a:xfrm>
              <a:off x="480" y="2400"/>
              <a:ext cx="1584" cy="1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624" y="2400"/>
              <a:ext cx="139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 i="1">
                  <a:solidFill>
                    <a:srgbClr val="FF9900"/>
                  </a:solidFill>
                  <a:cs typeface="+mn-cs"/>
                </a:rPr>
                <a:t>Lactobacilli: </a:t>
              </a:r>
              <a:r>
                <a:rPr lang="en-US" sz="1300" b="1">
                  <a:solidFill>
                    <a:srgbClr val="FF9900"/>
                  </a:solidFill>
                  <a:cs typeface="+mn-cs"/>
                </a:rPr>
                <a:t>rod-shaped</a:t>
              </a:r>
            </a:p>
          </p:txBody>
        </p:sp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3797300" y="3429000"/>
            <a:ext cx="2182813" cy="2182813"/>
            <a:chOff x="2400" y="2304"/>
            <a:chExt cx="1375" cy="1375"/>
          </a:xfrm>
        </p:grpSpPr>
        <p:pic>
          <p:nvPicPr>
            <p:cNvPr id="10252" name="Picture 9" descr="bhspe-061804-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304"/>
              <a:ext cx="1375" cy="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6" name="AutoShape 10"/>
            <p:cNvSpPr>
              <a:spLocks noChangeArrowheads="1"/>
            </p:cNvSpPr>
            <p:nvPr/>
          </p:nvSpPr>
          <p:spPr bwMode="auto">
            <a:xfrm>
              <a:off x="2496" y="2400"/>
              <a:ext cx="1152" cy="1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2544" y="2400"/>
              <a:ext cx="105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 i="1">
                  <a:solidFill>
                    <a:srgbClr val="008225"/>
                  </a:solidFill>
                  <a:cs typeface="+mn-cs"/>
                </a:rPr>
                <a:t>Spirochaeta: </a:t>
              </a:r>
              <a:r>
                <a:rPr lang="en-US" sz="1300" b="1">
                  <a:solidFill>
                    <a:srgbClr val="008225"/>
                  </a:solidFill>
                  <a:cs typeface="+mn-cs"/>
                </a:rPr>
                <a:t>spiral</a:t>
              </a:r>
            </a:p>
          </p:txBody>
        </p:sp>
      </p:grp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6324600" y="3429000"/>
            <a:ext cx="2362200" cy="2209800"/>
            <a:chOff x="4032" y="2304"/>
            <a:chExt cx="1488" cy="1392"/>
          </a:xfrm>
        </p:grpSpPr>
        <p:pic>
          <p:nvPicPr>
            <p:cNvPr id="10249" name="Picture 13" descr="bhspe-061804-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04"/>
              <a:ext cx="139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0" name="AutoShape 14"/>
            <p:cNvSpPr>
              <a:spLocks noChangeArrowheads="1"/>
            </p:cNvSpPr>
            <p:nvPr/>
          </p:nvSpPr>
          <p:spPr bwMode="auto">
            <a:xfrm>
              <a:off x="4080" y="2400"/>
              <a:ext cx="1248" cy="1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4080" y="2400"/>
              <a:ext cx="144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 i="1">
                  <a:solidFill>
                    <a:schemeClr val="hlink"/>
                  </a:solidFill>
                  <a:cs typeface="+mn-cs"/>
                </a:rPr>
                <a:t>Enterococci: </a:t>
              </a:r>
              <a:r>
                <a:rPr lang="en-US" sz="1300" b="1">
                  <a:solidFill>
                    <a:schemeClr val="hlink"/>
                  </a:solidFill>
                  <a:cs typeface="+mn-cs"/>
                </a:rPr>
                <a:t>spherical</a:t>
              </a: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17525" y="5715000"/>
            <a:ext cx="432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cs typeface="+mn-cs"/>
              </a:rPr>
              <a:t>  Archaea have many shapes.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533400" y="2393950"/>
            <a:ext cx="562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 spiral, called spirilla or spirochetes 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1003300" y="2819400"/>
            <a:ext cx="340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–"/>
              <a:defRPr/>
            </a:pPr>
            <a:r>
              <a:rPr lang="en-US">
                <a:cs typeface="+mn-cs"/>
              </a:rPr>
              <a:t> spherical, called cocci</a:t>
            </a:r>
          </a:p>
        </p:txBody>
      </p:sp>
    </p:spTree>
    <p:extLst>
      <p:ext uri="{BB962C8B-B14F-4D97-AF65-F5344CB8AC3E}">
        <p14:creationId xmlns:p14="http://schemas.microsoft.com/office/powerpoint/2010/main" val="57270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bldLvl="5" autoUpdateAnimBg="0"/>
      <p:bldP spid="45072" grpId="0" autoUpdateAnimBg="0"/>
      <p:bldP spid="45073" grpId="0" autoUpdateAnimBg="0"/>
      <p:bldP spid="4507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45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Bacteria and archaea have similar structures.</a:t>
            </a:r>
          </a:p>
        </p:txBody>
      </p:sp>
      <p:grpSp>
        <p:nvGrpSpPr>
          <p:cNvPr id="46121" name="Group 41"/>
          <p:cNvGrpSpPr>
            <a:grpSpLocks/>
          </p:cNvGrpSpPr>
          <p:nvPr/>
        </p:nvGrpSpPr>
        <p:grpSpPr bwMode="auto">
          <a:xfrm>
            <a:off x="228600" y="1981200"/>
            <a:ext cx="8839200" cy="4579938"/>
            <a:chOff x="720" y="1680"/>
            <a:chExt cx="4944" cy="2562"/>
          </a:xfrm>
        </p:grpSpPr>
        <p:pic>
          <p:nvPicPr>
            <p:cNvPr id="12292" name="Picture 18" descr="bhspe-061804-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055"/>
              <a:ext cx="3504" cy="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7" name="Text Box 27"/>
            <p:cNvSpPr txBox="1">
              <a:spLocks noChangeArrowheads="1"/>
            </p:cNvSpPr>
            <p:nvPr/>
          </p:nvSpPr>
          <p:spPr bwMode="auto">
            <a:xfrm>
              <a:off x="4704" y="1929"/>
              <a:ext cx="624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flagellum</a:t>
              </a:r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 flipV="1">
              <a:off x="4032" y="186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04" name="Text Box 24"/>
            <p:cNvSpPr txBox="1">
              <a:spLocks noChangeArrowheads="1"/>
            </p:cNvSpPr>
            <p:nvPr/>
          </p:nvSpPr>
          <p:spPr bwMode="auto">
            <a:xfrm>
              <a:off x="3888" y="1680"/>
              <a:ext cx="52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pili</a:t>
              </a:r>
            </a:p>
          </p:txBody>
        </p:sp>
        <p:sp>
          <p:nvSpPr>
            <p:cNvPr id="46105" name="Text Box 25"/>
            <p:cNvSpPr txBox="1">
              <a:spLocks noChangeArrowheads="1"/>
            </p:cNvSpPr>
            <p:nvPr/>
          </p:nvSpPr>
          <p:spPr bwMode="auto">
            <a:xfrm>
              <a:off x="2352" y="2544"/>
              <a:ext cx="52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plasmid</a:t>
              </a:r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 flipH="1" flipV="1">
              <a:off x="5040" y="210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10" name="Line 30"/>
            <p:cNvSpPr>
              <a:spLocks noChangeShapeType="1"/>
            </p:cNvSpPr>
            <p:nvPr/>
          </p:nvSpPr>
          <p:spPr bwMode="auto">
            <a:xfrm flipH="1" flipV="1">
              <a:off x="2640" y="2727"/>
              <a:ext cx="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 flipH="1" flipV="1">
              <a:off x="2880" y="2487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2592" y="2343"/>
              <a:ext cx="52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cell wall</a:t>
              </a:r>
            </a:p>
          </p:txBody>
        </p:sp>
        <p:sp>
          <p:nvSpPr>
            <p:cNvPr id="46113" name="Line 33"/>
            <p:cNvSpPr>
              <a:spLocks noChangeShapeType="1"/>
            </p:cNvSpPr>
            <p:nvPr/>
          </p:nvSpPr>
          <p:spPr bwMode="auto">
            <a:xfrm flipH="1" flipV="1">
              <a:off x="3168" y="2247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2784" y="2103"/>
              <a:ext cx="814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chromosome</a:t>
              </a:r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flipH="1" flipV="1">
              <a:off x="3600" y="2103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16" name="Text Box 36"/>
            <p:cNvSpPr txBox="1">
              <a:spLocks noChangeArrowheads="1"/>
            </p:cNvSpPr>
            <p:nvPr/>
          </p:nvSpPr>
          <p:spPr bwMode="auto">
            <a:xfrm>
              <a:off x="3216" y="1815"/>
              <a:ext cx="81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cs typeface="+mn-cs"/>
                </a:rPr>
                <a:t>plasma</a:t>
              </a:r>
              <a:br>
                <a:rPr lang="en-US" sz="1300" b="1">
                  <a:cs typeface="+mn-cs"/>
                </a:rPr>
              </a:br>
              <a:r>
                <a:rPr lang="en-US" sz="1300" b="1">
                  <a:cs typeface="+mn-cs"/>
                </a:rPr>
                <a:t>membrance</a:t>
              </a:r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 flipH="1" flipV="1">
              <a:off x="4032" y="1863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auto">
            <a:xfrm>
              <a:off x="720" y="3397"/>
              <a:ext cx="1920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This diagram shows the typical structure of a prokaryote. Archaea and bacteria look very similar, although they have important molecular differences.</a:t>
              </a:r>
            </a:p>
          </p:txBody>
        </p:sp>
      </p:grp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33400" y="1350963"/>
            <a:ext cx="8305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plasmid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flagellum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pili </a:t>
            </a:r>
          </a:p>
        </p:txBody>
      </p:sp>
    </p:spTree>
    <p:extLst>
      <p:ext uri="{BB962C8B-B14F-4D97-AF65-F5344CB8AC3E}">
        <p14:creationId xmlns:p14="http://schemas.microsoft.com/office/powerpoint/2010/main" val="158879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 advAuto="0"/>
      <p:bldP spid="46122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45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Gram staining identifies bacteria.</a:t>
            </a:r>
          </a:p>
        </p:txBody>
      </p: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228600" y="2971800"/>
            <a:ext cx="8686800" cy="3313113"/>
            <a:chOff x="672" y="2352"/>
            <a:chExt cx="4368" cy="1666"/>
          </a:xfrm>
        </p:grpSpPr>
        <p:pic>
          <p:nvPicPr>
            <p:cNvPr id="14340" name="Picture 4" descr="bhspe-061804-0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352"/>
              <a:ext cx="1966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7" descr="bhspe-061804-0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352"/>
              <a:ext cx="196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672" y="3744"/>
              <a:ext cx="192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Gram-negative bacteria have a thin layer of peptidoglycan and stain red.</a:t>
              </a: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2976" y="3772"/>
              <a:ext cx="206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>
                  <a:cs typeface="+mn-cs"/>
                </a:rPr>
                <a:t>Gram-positive bacteria have a thicker peptidoglycan layer and stain purple.</a:t>
              </a:r>
            </a:p>
          </p:txBody>
        </p:sp>
      </p:grp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33400" y="1343025"/>
            <a:ext cx="8305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stains polymer peptidoglycan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gram-positive stains purple, more peptidoglycan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gram-negative stains pink, less peptidoglycan </a:t>
            </a:r>
          </a:p>
        </p:txBody>
      </p:sp>
    </p:spTree>
    <p:extLst>
      <p:ext uri="{BB962C8B-B14F-4D97-AF65-F5344CB8AC3E}">
        <p14:creationId xmlns:p14="http://schemas.microsoft.com/office/powerpoint/2010/main" val="178776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 advAuto="0"/>
      <p:bldP spid="52237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3.  How they get their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u="sng">
                <a:latin typeface="Arial" charset="0"/>
                <a:cs typeface="+mn-cs"/>
              </a:rPr>
              <a:t>Heterotrophs</a:t>
            </a:r>
            <a:r>
              <a:rPr lang="en-US">
                <a:latin typeface="Arial" charset="0"/>
                <a:cs typeface="+mn-cs"/>
              </a:rPr>
              <a:t>:  get energy by decomposing other organisms.</a:t>
            </a:r>
          </a:p>
          <a:p>
            <a:pPr eaLnBrk="1" hangingPunct="1">
              <a:defRPr/>
            </a:pPr>
            <a:r>
              <a:rPr lang="en-US" u="sng">
                <a:latin typeface="Arial" charset="0"/>
                <a:cs typeface="+mn-cs"/>
              </a:rPr>
              <a:t>Photosynthetic Autotrophs</a:t>
            </a:r>
            <a:r>
              <a:rPr lang="en-US">
                <a:latin typeface="Arial" charset="0"/>
                <a:cs typeface="+mn-cs"/>
              </a:rPr>
              <a:t>:  make their own energy by converting sunlight into food.</a:t>
            </a:r>
          </a:p>
          <a:p>
            <a:pPr eaLnBrk="1" hangingPunct="1">
              <a:defRPr/>
            </a:pPr>
            <a:r>
              <a:rPr lang="en-US" u="sng">
                <a:latin typeface="Arial" charset="0"/>
                <a:cs typeface="+mn-cs"/>
              </a:rPr>
              <a:t>Chemosynthetic autotrophs</a:t>
            </a:r>
            <a:r>
              <a:rPr lang="en-US">
                <a:latin typeface="Arial" charset="0"/>
                <a:cs typeface="+mn-cs"/>
              </a:rPr>
              <a:t>:  make their own energy by using chemicals around them. (important in agriculture: change nitrogen into a form we can use to make proteins in our bodies)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61250" y="6416675"/>
            <a:ext cx="3127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1FC742-E045-D449-8B91-5786BE678EB4}" type="slidenum">
              <a:rPr lang="en-US" sz="1400">
                <a:sym typeface="Arial" charset="0"/>
              </a:rPr>
              <a:pPr eaLnBrk="1" hangingPunct="1"/>
              <a:t>7</a:t>
            </a:fld>
            <a:endParaRPr lang="en-US" sz="140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567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7B9899"/>
                </a:solidFill>
                <a:latin typeface="Georgia" charset="0"/>
                <a:ea typeface="ヒラギノ角ゴ Pro W3" charset="0"/>
                <a:cs typeface="ヒラギノ角ゴ Pro W3" charset="0"/>
              </a:rPr>
              <a:t>Binary Fission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latin typeface="Georgia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7175"/>
            <a:ext cx="7467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6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Bacteria have various strategies for survival.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429000" cy="15700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Prokaryotes exchange genes during conjugation </a:t>
            </a:r>
            <a:r>
              <a:rPr lang="en-US" dirty="0" smtClean="0">
                <a:cs typeface="+mn-cs"/>
                <a:sym typeface="Wingdings"/>
              </a:rPr>
              <a:t> swap DNA</a:t>
            </a:r>
            <a:r>
              <a:rPr lang="en-US" dirty="0" smtClean="0">
                <a:cs typeface="+mn-cs"/>
              </a:rPr>
              <a:t>.</a:t>
            </a:r>
          </a:p>
        </p:txBody>
      </p:sp>
      <p:grpSp>
        <p:nvGrpSpPr>
          <p:cNvPr id="54290" name="Group 18"/>
          <p:cNvGrpSpPr>
            <a:grpSpLocks/>
          </p:cNvGrpSpPr>
          <p:nvPr/>
        </p:nvGrpSpPr>
        <p:grpSpPr bwMode="auto">
          <a:xfrm>
            <a:off x="3657600" y="1524000"/>
            <a:ext cx="4762500" cy="4175125"/>
            <a:chOff x="1344" y="1392"/>
            <a:chExt cx="2856" cy="2503"/>
          </a:xfrm>
        </p:grpSpPr>
        <p:pic>
          <p:nvPicPr>
            <p:cNvPr id="18437" name="Picture 4" descr="bhspe-061804-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92"/>
              <a:ext cx="2856" cy="2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 flipV="1">
              <a:off x="2976" y="1968"/>
              <a:ext cx="288" cy="7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832" y="1784"/>
              <a:ext cx="110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solidFill>
                    <a:schemeClr val="bg1"/>
                  </a:solidFill>
                  <a:cs typeface="+mn-cs"/>
                </a:rPr>
                <a:t>conjugation bridge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737" y="3657"/>
              <a:ext cx="143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300" b="1">
                  <a:solidFill>
                    <a:schemeClr val="bg1"/>
                  </a:solidFill>
                  <a:cs typeface="+mn-cs"/>
                </a:rPr>
                <a:t>TEM; magnification 6000x</a:t>
              </a:r>
            </a:p>
          </p:txBody>
        </p:sp>
      </p:grp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457200" y="3200400"/>
            <a:ext cx="3124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cs typeface="+mn-cs"/>
              </a:rPr>
              <a:t>Bacteria may survive by forming endospores </a:t>
            </a:r>
            <a:r>
              <a:rPr lang="en-US" dirty="0">
                <a:cs typeface="+mn-cs"/>
                <a:sym typeface="Wingdings"/>
              </a:rPr>
              <a:t> a protective spore that allows the bacterium to survive harsh external environments </a:t>
            </a:r>
            <a:r>
              <a:rPr lang="en-US" dirty="0"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61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bldLvl="5" autoUpdateAnimBg="0"/>
      <p:bldP spid="54291" grpId="0" build="p" bldLvl="5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Macintosh PowerPoint</Application>
  <PresentationFormat>On-screen Show (4:3)</PresentationFormat>
  <Paragraphs>65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Two Types of Cells</vt:lpstr>
      <vt:lpstr>Two types of Bacteria</vt:lpstr>
      <vt:lpstr>Bacteria and archaea are structurally similar but have different molecular characteristics.</vt:lpstr>
      <vt:lpstr>PowerPoint Presentation</vt:lpstr>
      <vt:lpstr>PowerPoint Presentation</vt:lpstr>
      <vt:lpstr>3.  How they get their energy</vt:lpstr>
      <vt:lpstr>Binary Fission</vt:lpstr>
      <vt:lpstr>Bacteria have various strategies for survival. 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Neag School of Education Student</dc:creator>
  <cp:lastModifiedBy>Neag School of Education Student</cp:lastModifiedBy>
  <cp:revision>1</cp:revision>
  <dcterms:created xsi:type="dcterms:W3CDTF">2012-10-21T23:24:31Z</dcterms:created>
  <dcterms:modified xsi:type="dcterms:W3CDTF">2012-10-21T23:25:28Z</dcterms:modified>
</cp:coreProperties>
</file>